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Bitter Bold" panose="020B0604020202020204" charset="0"/>
      <p:regular r:id="rId23"/>
    </p:embeddedFont>
    <p:embeddedFont>
      <p:font typeface="Open Sans" panose="020B0604020202020204" charset="0"/>
      <p:regular r:id="rId24"/>
    </p:embeddedFont>
    <p:embeddedFont>
      <p:font typeface="Open Sans Bold" panose="020B0604020202020204" charset="0"/>
      <p:regular r:id="rId25"/>
    </p:embeddedFont>
    <p:embeddedFont>
      <p:font typeface="Calibri" panose="020F0502020204030204" pitchFamily="34" charset="0"/>
      <p:regular r:id="rId26"/>
      <p:bold r:id="rId27"/>
      <p:italic r:id="rId28"/>
      <p:boldItalic r:id="rId29"/>
    </p:embeddedFont>
    <p:embeddedFont>
      <p:font typeface="Bitter"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Freeform 6"/>
          <p:cNvSpPr/>
          <p:nvPr/>
        </p:nvSpPr>
        <p:spPr>
          <a:xfrm>
            <a:off x="-2137558" y="-2057400"/>
            <a:ext cx="4275117" cy="4114800"/>
          </a:xfrm>
          <a:custGeom>
            <a:avLst/>
            <a:gdLst/>
            <a:ahLst/>
            <a:cxnLst/>
            <a:rect l="l" t="t" r="r" b="b"/>
            <a:pathLst>
              <a:path w="4275117" h="4114800">
                <a:moveTo>
                  <a:pt x="0" y="0"/>
                </a:moveTo>
                <a:lnTo>
                  <a:pt x="4275116" y="0"/>
                </a:lnTo>
                <a:lnTo>
                  <a:pt x="4275116" y="4114800"/>
                </a:lnTo>
                <a:lnTo>
                  <a:pt x="0" y="4114800"/>
                </a:lnTo>
                <a:lnTo>
                  <a:pt x="0" y="0"/>
                </a:lnTo>
                <a:close/>
              </a:path>
            </a:pathLst>
          </a:custGeom>
          <a:blipFill>
            <a:blip r:embed="rId2">
              <a:alphaModFix amt="50000"/>
              <a:extLst>
                <a:ext uri="{96DAC541-7B7A-43D3-8B79-37D633B846F1}">
                  <asvg:svgBlip xmlns="" xmlns:asvg="http://schemas.microsoft.com/office/drawing/2016/SVG/main" r:embed="rId3"/>
                </a:ext>
              </a:extLst>
            </a:blip>
            <a:stretch>
              <a:fillRect/>
            </a:stretch>
          </a:blipFill>
        </p:spPr>
      </p:sp>
      <p:sp>
        <p:nvSpPr>
          <p:cNvPr id="7" name="TextBox 7"/>
          <p:cNvSpPr txBox="1"/>
          <p:nvPr/>
        </p:nvSpPr>
        <p:spPr>
          <a:xfrm>
            <a:off x="790280" y="4377831"/>
            <a:ext cx="10639720" cy="1512288"/>
          </a:xfrm>
          <a:prstGeom prst="rect">
            <a:avLst/>
          </a:prstGeom>
        </p:spPr>
        <p:txBody>
          <a:bodyPr lIns="0" tIns="0" rIns="0" bIns="0" rtlCol="0" anchor="t">
            <a:spAutoFit/>
          </a:bodyPr>
          <a:lstStyle/>
          <a:p>
            <a:pPr algn="l">
              <a:lnSpc>
                <a:spcPts val="6042"/>
              </a:lnSpc>
              <a:spcBef>
                <a:spcPct val="0"/>
              </a:spcBef>
            </a:pPr>
            <a:r>
              <a:rPr lang="en-US" sz="4833" spc="-145">
                <a:solidFill>
                  <a:srgbClr val="2C3F42"/>
                </a:solidFill>
                <a:latin typeface="Bitter"/>
              </a:rPr>
              <a:t>LEAN SYSTEM IN INDUSTRIAL  AND OPERATIONS MANAGEMENT</a:t>
            </a:r>
          </a:p>
        </p:txBody>
      </p:sp>
      <p:sp>
        <p:nvSpPr>
          <p:cNvPr id="8" name="Freeform 8"/>
          <p:cNvSpPr/>
          <p:nvPr/>
        </p:nvSpPr>
        <p:spPr>
          <a:xfrm>
            <a:off x="9292442" y="8475263"/>
            <a:ext cx="4275117" cy="4114800"/>
          </a:xfrm>
          <a:custGeom>
            <a:avLst/>
            <a:gdLst/>
            <a:ahLst/>
            <a:cxnLst/>
            <a:rect l="l" t="t" r="r" b="b"/>
            <a:pathLst>
              <a:path w="4275117" h="4114800">
                <a:moveTo>
                  <a:pt x="0" y="0"/>
                </a:moveTo>
                <a:lnTo>
                  <a:pt x="4275116" y="0"/>
                </a:lnTo>
                <a:lnTo>
                  <a:pt x="4275116" y="4114800"/>
                </a:lnTo>
                <a:lnTo>
                  <a:pt x="0" y="4114800"/>
                </a:lnTo>
                <a:lnTo>
                  <a:pt x="0" y="0"/>
                </a:lnTo>
                <a:close/>
              </a:path>
            </a:pathLst>
          </a:custGeom>
          <a:blipFill>
            <a:blip r:embed="rId2">
              <a:alphaModFix amt="81000"/>
              <a:extLst>
                <a:ext uri="{96DAC541-7B7A-43D3-8B79-37D633B846F1}">
                  <asvg:svgBlip xmlns="" xmlns:asvg="http://schemas.microsoft.com/office/drawing/2016/SVG/main" r:embed="rId3"/>
                </a:ext>
              </a:extLst>
            </a:blip>
            <a:stretch>
              <a:fillRect/>
            </a:stretch>
          </a:blipFill>
        </p:spPr>
      </p:sp>
      <p:sp>
        <p:nvSpPr>
          <p:cNvPr id="9" name="Freeform 9"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10" name="Freeform 10"/>
          <p:cNvSpPr/>
          <p:nvPr/>
        </p:nvSpPr>
        <p:spPr>
          <a:xfrm>
            <a:off x="747857" y="3965235"/>
            <a:ext cx="10406723" cy="2443385"/>
          </a:xfrm>
          <a:custGeom>
            <a:avLst/>
            <a:gdLst/>
            <a:ahLst/>
            <a:cxnLst/>
            <a:rect l="l" t="t" r="r" b="b"/>
            <a:pathLst>
              <a:path w="10406723" h="2443385">
                <a:moveTo>
                  <a:pt x="0" y="0"/>
                </a:moveTo>
                <a:lnTo>
                  <a:pt x="10406723" y="0"/>
                </a:lnTo>
                <a:lnTo>
                  <a:pt x="10406723" y="2443385"/>
                </a:lnTo>
                <a:lnTo>
                  <a:pt x="0" y="2443385"/>
                </a:lnTo>
                <a:lnTo>
                  <a:pt x="0" y="0"/>
                </a:lnTo>
                <a:close/>
              </a:path>
            </a:pathLst>
          </a:custGeom>
          <a:blipFill>
            <a:blip r:embed="rId5">
              <a:alphaModFix amt="15000"/>
            </a:blip>
            <a:stretch>
              <a:fillRect l="-9440" r="-9440"/>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TextBox 6"/>
          <p:cNvSpPr txBox="1"/>
          <p:nvPr/>
        </p:nvSpPr>
        <p:spPr>
          <a:xfrm>
            <a:off x="2638931" y="1415059"/>
            <a:ext cx="11399357" cy="1727327"/>
          </a:xfrm>
          <a:prstGeom prst="rect">
            <a:avLst/>
          </a:prstGeom>
        </p:spPr>
        <p:txBody>
          <a:bodyPr lIns="0" tIns="0" rIns="0" bIns="0" rtlCol="0" anchor="t">
            <a:spAutoFit/>
          </a:bodyPr>
          <a:lstStyle/>
          <a:p>
            <a:pPr algn="l">
              <a:lnSpc>
                <a:spcPts val="6834"/>
              </a:lnSpc>
            </a:pPr>
            <a:r>
              <a:rPr lang="en-US" sz="5467" spc="-163">
                <a:solidFill>
                  <a:srgbClr val="2C3F42"/>
                </a:solidFill>
                <a:latin typeface="Bitter"/>
              </a:rPr>
              <a:t>Implementing Lean in Supply Chains</a:t>
            </a:r>
          </a:p>
        </p:txBody>
      </p:sp>
      <p:sp>
        <p:nvSpPr>
          <p:cNvPr id="7" name="TextBox 7"/>
          <p:cNvSpPr txBox="1"/>
          <p:nvPr/>
        </p:nvSpPr>
        <p:spPr>
          <a:xfrm>
            <a:off x="2638931" y="3409086"/>
            <a:ext cx="7334182" cy="2594134"/>
          </a:xfrm>
          <a:prstGeom prst="rect">
            <a:avLst/>
          </a:prstGeom>
        </p:spPr>
        <p:txBody>
          <a:bodyPr lIns="0" tIns="0" rIns="0" bIns="0" rtlCol="0" anchor="t">
            <a:spAutoFit/>
          </a:bodyPr>
          <a:lstStyle/>
          <a:p>
            <a:pPr algn="just">
              <a:lnSpc>
                <a:spcPts val="3498"/>
              </a:lnSpc>
            </a:pPr>
            <a:r>
              <a:rPr lang="en-US" sz="2187" spc="-43">
                <a:solidFill>
                  <a:srgbClr val="2C3F42"/>
                </a:solidFill>
                <a:latin typeface="Open Sans"/>
              </a:rPr>
              <a:t>Lean principles can revolutionize supply chain management by eliminating waste, optimizing inventory, and streamlining logistics. By applying Just-In-Time (JIT) production and Kanban systems, organizations can achieve responsive, agile, and efficient supply chain operations.</a:t>
            </a:r>
          </a:p>
        </p:txBody>
      </p:sp>
      <p:sp>
        <p:nvSpPr>
          <p:cNvPr id="8" name="TextBox 8"/>
          <p:cNvSpPr txBox="1"/>
          <p:nvPr/>
        </p:nvSpPr>
        <p:spPr>
          <a:xfrm>
            <a:off x="2638931" y="6324481"/>
            <a:ext cx="7334182" cy="1717834"/>
          </a:xfrm>
          <a:prstGeom prst="rect">
            <a:avLst/>
          </a:prstGeom>
        </p:spPr>
        <p:txBody>
          <a:bodyPr lIns="0" tIns="0" rIns="0" bIns="0" rtlCol="0" anchor="t">
            <a:spAutoFit/>
          </a:bodyPr>
          <a:lstStyle/>
          <a:p>
            <a:pPr algn="just">
              <a:lnSpc>
                <a:spcPts val="3498"/>
              </a:lnSpc>
            </a:pPr>
            <a:r>
              <a:rPr lang="en-US" sz="2187" spc="-43">
                <a:solidFill>
                  <a:srgbClr val="2C3F42"/>
                </a:solidFill>
                <a:latin typeface="Open Sans"/>
              </a:rPr>
              <a:t>Leveraging data-driven insights, Lean empowers supply chain leaders to identify and address bottlenecks, reduce lead times, and enhance overall supply chain visibility and responsiveness.</a:t>
            </a:r>
          </a:p>
        </p:txBody>
      </p:sp>
      <p:sp>
        <p:nvSpPr>
          <p:cNvPr id="9" name="Freeform 9" descr="preencoded.png"/>
          <p:cNvSpPr/>
          <p:nvPr/>
        </p:nvSpPr>
        <p:spPr>
          <a:xfrm>
            <a:off x="10817276" y="3485286"/>
            <a:ext cx="6442024" cy="4171801"/>
          </a:xfrm>
          <a:custGeom>
            <a:avLst/>
            <a:gdLst/>
            <a:ahLst/>
            <a:cxnLst/>
            <a:rect l="l" t="t" r="r" b="b"/>
            <a:pathLst>
              <a:path w="6442024" h="4171801">
                <a:moveTo>
                  <a:pt x="0" y="0"/>
                </a:moveTo>
                <a:lnTo>
                  <a:pt x="6442024" y="0"/>
                </a:lnTo>
                <a:lnTo>
                  <a:pt x="6442024" y="4171802"/>
                </a:lnTo>
                <a:lnTo>
                  <a:pt x="0" y="4171802"/>
                </a:lnTo>
                <a:lnTo>
                  <a:pt x="0" y="0"/>
                </a:lnTo>
                <a:close/>
              </a:path>
            </a:pathLst>
          </a:custGeom>
          <a:blipFill>
            <a:blip r:embed="rId2"/>
            <a:stretch>
              <a:fillRect t="-1472" b="-1472"/>
            </a:stretch>
          </a:blipFill>
        </p:spPr>
      </p:sp>
      <p:sp>
        <p:nvSpPr>
          <p:cNvPr id="10" name="Freeform 10"/>
          <p:cNvSpPr/>
          <p:nvPr/>
        </p:nvSpPr>
        <p:spPr>
          <a:xfrm>
            <a:off x="-2749394" y="-298074"/>
            <a:ext cx="4275117" cy="4114800"/>
          </a:xfrm>
          <a:custGeom>
            <a:avLst/>
            <a:gdLst/>
            <a:ahLst/>
            <a:cxnLst/>
            <a:rect l="l" t="t" r="r" b="b"/>
            <a:pathLst>
              <a:path w="4275117" h="4114800">
                <a:moveTo>
                  <a:pt x="0" y="0"/>
                </a:moveTo>
                <a:lnTo>
                  <a:pt x="4275117" y="0"/>
                </a:lnTo>
                <a:lnTo>
                  <a:pt x="4275117" y="4114800"/>
                </a:lnTo>
                <a:lnTo>
                  <a:pt x="0" y="4114800"/>
                </a:lnTo>
                <a:lnTo>
                  <a:pt x="0" y="0"/>
                </a:lnTo>
                <a:close/>
              </a:path>
            </a:pathLst>
          </a:custGeom>
          <a:blipFill>
            <a:blip r:embed="rId3">
              <a:alphaModFix amt="81000"/>
              <a:extLst>
                <a:ext uri="{96DAC541-7B7A-43D3-8B79-37D633B846F1}">
                  <asvg:svgBlip xmlns="" xmlns:asvg="http://schemas.microsoft.com/office/drawing/2016/SVG/main" r:embed="rId4"/>
                </a:ext>
              </a:extLst>
            </a:blip>
            <a:stretch>
              <a:fillRect/>
            </a:stretch>
          </a:blipFill>
        </p:spPr>
      </p:sp>
      <p:sp>
        <p:nvSpPr>
          <p:cNvPr id="11" name="Freeform 11"/>
          <p:cNvSpPr/>
          <p:nvPr/>
        </p:nvSpPr>
        <p:spPr>
          <a:xfrm>
            <a:off x="-2749394" y="-613766"/>
            <a:ext cx="4275117" cy="4114800"/>
          </a:xfrm>
          <a:custGeom>
            <a:avLst/>
            <a:gdLst/>
            <a:ahLst/>
            <a:cxnLst/>
            <a:rect l="l" t="t" r="r" b="b"/>
            <a:pathLst>
              <a:path w="4275117" h="4114800">
                <a:moveTo>
                  <a:pt x="0" y="0"/>
                </a:moveTo>
                <a:lnTo>
                  <a:pt x="4275117" y="0"/>
                </a:lnTo>
                <a:lnTo>
                  <a:pt x="4275117" y="4114800"/>
                </a:lnTo>
                <a:lnTo>
                  <a:pt x="0" y="4114800"/>
                </a:lnTo>
                <a:lnTo>
                  <a:pt x="0" y="0"/>
                </a:lnTo>
                <a:close/>
              </a:path>
            </a:pathLst>
          </a:custGeom>
          <a:blipFill>
            <a:blip r:embed="rId3">
              <a:alphaModFix amt="81000"/>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76"/>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2976"/>
            <a:ext cx="18288000" cy="10289976"/>
            <a:chOff x="0" y="0"/>
            <a:chExt cx="24384000" cy="13719968"/>
          </a:xfrm>
        </p:grpSpPr>
        <p:sp>
          <p:nvSpPr>
            <p:cNvPr id="5" name="Freeform 5"/>
            <p:cNvSpPr/>
            <p:nvPr/>
          </p:nvSpPr>
          <p:spPr>
            <a:xfrm>
              <a:off x="0" y="0"/>
              <a:ext cx="24384000" cy="13719938"/>
            </a:xfrm>
            <a:custGeom>
              <a:avLst/>
              <a:gdLst/>
              <a:ahLst/>
              <a:cxnLst/>
              <a:rect l="l" t="t" r="r" b="b"/>
              <a:pathLst>
                <a:path w="24384000" h="13719938">
                  <a:moveTo>
                    <a:pt x="0" y="0"/>
                  </a:moveTo>
                  <a:lnTo>
                    <a:pt x="24384000" y="0"/>
                  </a:lnTo>
                  <a:lnTo>
                    <a:pt x="24384000" y="13719938"/>
                  </a:lnTo>
                  <a:lnTo>
                    <a:pt x="0" y="13719938"/>
                  </a:lnTo>
                  <a:close/>
                </a:path>
              </a:pathLst>
            </a:custGeom>
            <a:solidFill>
              <a:srgbClr val="FFF8F0"/>
            </a:solidFill>
          </p:spPr>
        </p:sp>
      </p:grpSp>
      <p:grpSp>
        <p:nvGrpSpPr>
          <p:cNvPr id="6" name="Group 6"/>
          <p:cNvGrpSpPr/>
          <p:nvPr/>
        </p:nvGrpSpPr>
        <p:grpSpPr>
          <a:xfrm>
            <a:off x="3582441" y="7334250"/>
            <a:ext cx="11122967" cy="46733"/>
            <a:chOff x="0" y="0"/>
            <a:chExt cx="14830623" cy="62310"/>
          </a:xfrm>
        </p:grpSpPr>
        <p:sp>
          <p:nvSpPr>
            <p:cNvPr id="7" name="Freeform 7"/>
            <p:cNvSpPr/>
            <p:nvPr/>
          </p:nvSpPr>
          <p:spPr>
            <a:xfrm>
              <a:off x="0" y="0"/>
              <a:ext cx="14830552" cy="62357"/>
            </a:xfrm>
            <a:custGeom>
              <a:avLst/>
              <a:gdLst/>
              <a:ahLst/>
              <a:cxnLst/>
              <a:rect l="l" t="t" r="r" b="b"/>
              <a:pathLst>
                <a:path w="14830552" h="62357">
                  <a:moveTo>
                    <a:pt x="0" y="31115"/>
                  </a:moveTo>
                  <a:cubicBezTo>
                    <a:pt x="0" y="13970"/>
                    <a:pt x="13970" y="0"/>
                    <a:pt x="31115" y="0"/>
                  </a:cubicBezTo>
                  <a:lnTo>
                    <a:pt x="14799438" y="0"/>
                  </a:lnTo>
                  <a:cubicBezTo>
                    <a:pt x="14816582" y="0"/>
                    <a:pt x="14830552" y="13970"/>
                    <a:pt x="14830552" y="31115"/>
                  </a:cubicBezTo>
                  <a:cubicBezTo>
                    <a:pt x="14830552" y="48260"/>
                    <a:pt x="14816582" y="62230"/>
                    <a:pt x="14799438" y="62230"/>
                  </a:cubicBezTo>
                  <a:lnTo>
                    <a:pt x="31115" y="62230"/>
                  </a:lnTo>
                  <a:cubicBezTo>
                    <a:pt x="13970" y="62357"/>
                    <a:pt x="0" y="48387"/>
                    <a:pt x="0" y="31115"/>
                  </a:cubicBezTo>
                  <a:close/>
                </a:path>
              </a:pathLst>
            </a:custGeom>
            <a:solidFill>
              <a:srgbClr val="E2C8B5"/>
            </a:solidFill>
          </p:spPr>
        </p:sp>
      </p:grpSp>
      <p:grpSp>
        <p:nvGrpSpPr>
          <p:cNvPr id="8" name="Group 8"/>
          <p:cNvGrpSpPr/>
          <p:nvPr/>
        </p:nvGrpSpPr>
        <p:grpSpPr>
          <a:xfrm>
            <a:off x="6281291" y="6514803"/>
            <a:ext cx="46733" cy="819447"/>
            <a:chOff x="0" y="0"/>
            <a:chExt cx="62310" cy="1092597"/>
          </a:xfrm>
        </p:grpSpPr>
        <p:sp>
          <p:nvSpPr>
            <p:cNvPr id="9" name="Freeform 9"/>
            <p:cNvSpPr/>
            <p:nvPr/>
          </p:nvSpPr>
          <p:spPr>
            <a:xfrm>
              <a:off x="0" y="0"/>
              <a:ext cx="62357" cy="1092581"/>
            </a:xfrm>
            <a:custGeom>
              <a:avLst/>
              <a:gdLst/>
              <a:ahLst/>
              <a:cxnLst/>
              <a:rect l="l" t="t" r="r" b="b"/>
              <a:pathLst>
                <a:path w="62357" h="1092581">
                  <a:moveTo>
                    <a:pt x="0" y="31115"/>
                  </a:moveTo>
                  <a:cubicBezTo>
                    <a:pt x="0" y="13970"/>
                    <a:pt x="13970" y="0"/>
                    <a:pt x="31115" y="0"/>
                  </a:cubicBezTo>
                  <a:cubicBezTo>
                    <a:pt x="48260" y="0"/>
                    <a:pt x="62357" y="13970"/>
                    <a:pt x="62357" y="31115"/>
                  </a:cubicBezTo>
                  <a:lnTo>
                    <a:pt x="62357" y="1061466"/>
                  </a:lnTo>
                  <a:cubicBezTo>
                    <a:pt x="62357" y="1078611"/>
                    <a:pt x="48387" y="1092581"/>
                    <a:pt x="31242" y="1092581"/>
                  </a:cubicBezTo>
                  <a:cubicBezTo>
                    <a:pt x="14097" y="1092581"/>
                    <a:pt x="0" y="1078611"/>
                    <a:pt x="0" y="1061466"/>
                  </a:cubicBezTo>
                  <a:close/>
                </a:path>
              </a:pathLst>
            </a:custGeom>
            <a:solidFill>
              <a:srgbClr val="E2C8B5"/>
            </a:solidFill>
          </p:spPr>
        </p:sp>
      </p:grpSp>
      <p:grpSp>
        <p:nvGrpSpPr>
          <p:cNvPr id="10" name="Group 10"/>
          <p:cNvGrpSpPr/>
          <p:nvPr/>
        </p:nvGrpSpPr>
        <p:grpSpPr>
          <a:xfrm>
            <a:off x="6036469" y="7066063"/>
            <a:ext cx="536376" cy="536376"/>
            <a:chOff x="0" y="0"/>
            <a:chExt cx="715168" cy="715168"/>
          </a:xfrm>
        </p:grpSpPr>
        <p:sp>
          <p:nvSpPr>
            <p:cNvPr id="11" name="Freeform 11"/>
            <p:cNvSpPr/>
            <p:nvPr/>
          </p:nvSpPr>
          <p:spPr>
            <a:xfrm>
              <a:off x="6350" y="6350"/>
              <a:ext cx="702437" cy="702437"/>
            </a:xfrm>
            <a:custGeom>
              <a:avLst/>
              <a:gdLst/>
              <a:ahLst/>
              <a:cxnLst/>
              <a:rect l="l" t="t" r="r" b="b"/>
              <a:pathLst>
                <a:path w="702437" h="702437">
                  <a:moveTo>
                    <a:pt x="0" y="140462"/>
                  </a:moveTo>
                  <a:cubicBezTo>
                    <a:pt x="0" y="62865"/>
                    <a:pt x="62865" y="0"/>
                    <a:pt x="140462" y="0"/>
                  </a:cubicBezTo>
                  <a:lnTo>
                    <a:pt x="561975" y="0"/>
                  </a:lnTo>
                  <a:cubicBezTo>
                    <a:pt x="639572" y="0"/>
                    <a:pt x="702437" y="62865"/>
                    <a:pt x="702437" y="140462"/>
                  </a:cubicBezTo>
                  <a:lnTo>
                    <a:pt x="702437" y="561975"/>
                  </a:lnTo>
                  <a:cubicBezTo>
                    <a:pt x="702437" y="639572"/>
                    <a:pt x="639572" y="702437"/>
                    <a:pt x="561975" y="702437"/>
                  </a:cubicBezTo>
                  <a:lnTo>
                    <a:pt x="140462" y="702437"/>
                  </a:lnTo>
                  <a:cubicBezTo>
                    <a:pt x="62865" y="702437"/>
                    <a:pt x="0" y="639572"/>
                    <a:pt x="0" y="561975"/>
                  </a:cubicBezTo>
                  <a:close/>
                </a:path>
              </a:pathLst>
            </a:custGeom>
            <a:solidFill>
              <a:srgbClr val="FCE2CF"/>
            </a:solidFill>
          </p:spPr>
        </p:sp>
        <p:sp>
          <p:nvSpPr>
            <p:cNvPr id="12" name="Freeform 12"/>
            <p:cNvSpPr/>
            <p:nvPr/>
          </p:nvSpPr>
          <p:spPr>
            <a:xfrm>
              <a:off x="0" y="0"/>
              <a:ext cx="715137" cy="715137"/>
            </a:xfrm>
            <a:custGeom>
              <a:avLst/>
              <a:gdLst/>
              <a:ahLst/>
              <a:cxnLst/>
              <a:rect l="l" t="t" r="r" b="b"/>
              <a:pathLst>
                <a:path w="715137" h="715137">
                  <a:moveTo>
                    <a:pt x="0" y="146812"/>
                  </a:moveTo>
                  <a:cubicBezTo>
                    <a:pt x="0" y="65786"/>
                    <a:pt x="65786" y="0"/>
                    <a:pt x="146812" y="0"/>
                  </a:cubicBezTo>
                  <a:lnTo>
                    <a:pt x="568325" y="0"/>
                  </a:lnTo>
                  <a:lnTo>
                    <a:pt x="568325" y="6350"/>
                  </a:lnTo>
                  <a:lnTo>
                    <a:pt x="568325" y="0"/>
                  </a:lnTo>
                  <a:cubicBezTo>
                    <a:pt x="649478" y="0"/>
                    <a:pt x="715137" y="65786"/>
                    <a:pt x="715137" y="146812"/>
                  </a:cubicBezTo>
                  <a:lnTo>
                    <a:pt x="708787" y="146812"/>
                  </a:lnTo>
                  <a:lnTo>
                    <a:pt x="715137" y="146812"/>
                  </a:lnTo>
                  <a:lnTo>
                    <a:pt x="715137" y="568325"/>
                  </a:lnTo>
                  <a:lnTo>
                    <a:pt x="708787" y="568325"/>
                  </a:lnTo>
                  <a:lnTo>
                    <a:pt x="715137" y="568325"/>
                  </a:lnTo>
                  <a:cubicBezTo>
                    <a:pt x="715137" y="649478"/>
                    <a:pt x="649351" y="715137"/>
                    <a:pt x="568325" y="715137"/>
                  </a:cubicBezTo>
                  <a:lnTo>
                    <a:pt x="568325" y="708787"/>
                  </a:lnTo>
                  <a:lnTo>
                    <a:pt x="568325" y="715137"/>
                  </a:lnTo>
                  <a:lnTo>
                    <a:pt x="146812" y="715137"/>
                  </a:lnTo>
                  <a:lnTo>
                    <a:pt x="146812" y="708787"/>
                  </a:lnTo>
                  <a:lnTo>
                    <a:pt x="146812" y="715137"/>
                  </a:lnTo>
                  <a:cubicBezTo>
                    <a:pt x="65786" y="715137"/>
                    <a:pt x="0" y="649478"/>
                    <a:pt x="0" y="568325"/>
                  </a:cubicBezTo>
                  <a:lnTo>
                    <a:pt x="0" y="146812"/>
                  </a:lnTo>
                  <a:lnTo>
                    <a:pt x="6350" y="146812"/>
                  </a:lnTo>
                  <a:lnTo>
                    <a:pt x="0" y="146812"/>
                  </a:lnTo>
                  <a:moveTo>
                    <a:pt x="12700" y="146812"/>
                  </a:moveTo>
                  <a:lnTo>
                    <a:pt x="12700" y="568325"/>
                  </a:lnTo>
                  <a:lnTo>
                    <a:pt x="6350" y="568325"/>
                  </a:lnTo>
                  <a:lnTo>
                    <a:pt x="12700" y="568325"/>
                  </a:lnTo>
                  <a:cubicBezTo>
                    <a:pt x="12700" y="642366"/>
                    <a:pt x="72771" y="702437"/>
                    <a:pt x="146812" y="702437"/>
                  </a:cubicBezTo>
                  <a:lnTo>
                    <a:pt x="568325" y="702437"/>
                  </a:lnTo>
                  <a:cubicBezTo>
                    <a:pt x="642366" y="702437"/>
                    <a:pt x="702437" y="642366"/>
                    <a:pt x="702437" y="568325"/>
                  </a:cubicBezTo>
                  <a:lnTo>
                    <a:pt x="702437" y="146812"/>
                  </a:lnTo>
                  <a:cubicBezTo>
                    <a:pt x="702437" y="72771"/>
                    <a:pt x="642366" y="12700"/>
                    <a:pt x="568325" y="12700"/>
                  </a:cubicBezTo>
                  <a:lnTo>
                    <a:pt x="146812" y="12700"/>
                  </a:lnTo>
                  <a:lnTo>
                    <a:pt x="146812" y="6350"/>
                  </a:lnTo>
                  <a:lnTo>
                    <a:pt x="146812" y="12700"/>
                  </a:lnTo>
                  <a:cubicBezTo>
                    <a:pt x="72771" y="12700"/>
                    <a:pt x="12700" y="72771"/>
                    <a:pt x="12700" y="146812"/>
                  </a:cubicBezTo>
                  <a:close/>
                </a:path>
              </a:pathLst>
            </a:custGeom>
            <a:solidFill>
              <a:srgbClr val="E2C8B5"/>
            </a:solidFill>
          </p:spPr>
        </p:sp>
      </p:grpSp>
      <p:grpSp>
        <p:nvGrpSpPr>
          <p:cNvPr id="13" name="Group 13"/>
          <p:cNvGrpSpPr/>
          <p:nvPr/>
        </p:nvGrpSpPr>
        <p:grpSpPr>
          <a:xfrm>
            <a:off x="9120485" y="7334250"/>
            <a:ext cx="46733" cy="819447"/>
            <a:chOff x="0" y="0"/>
            <a:chExt cx="62310" cy="1092597"/>
          </a:xfrm>
        </p:grpSpPr>
        <p:sp>
          <p:nvSpPr>
            <p:cNvPr id="14" name="Freeform 14"/>
            <p:cNvSpPr/>
            <p:nvPr/>
          </p:nvSpPr>
          <p:spPr>
            <a:xfrm>
              <a:off x="0" y="0"/>
              <a:ext cx="62357" cy="1092581"/>
            </a:xfrm>
            <a:custGeom>
              <a:avLst/>
              <a:gdLst/>
              <a:ahLst/>
              <a:cxnLst/>
              <a:rect l="l" t="t" r="r" b="b"/>
              <a:pathLst>
                <a:path w="62357" h="1092581">
                  <a:moveTo>
                    <a:pt x="0" y="31115"/>
                  </a:moveTo>
                  <a:cubicBezTo>
                    <a:pt x="0" y="13970"/>
                    <a:pt x="13970" y="0"/>
                    <a:pt x="31115" y="0"/>
                  </a:cubicBezTo>
                  <a:cubicBezTo>
                    <a:pt x="48260" y="0"/>
                    <a:pt x="62357" y="13970"/>
                    <a:pt x="62357" y="31115"/>
                  </a:cubicBezTo>
                  <a:lnTo>
                    <a:pt x="62357" y="1061466"/>
                  </a:lnTo>
                  <a:cubicBezTo>
                    <a:pt x="62357" y="1078611"/>
                    <a:pt x="48387" y="1092581"/>
                    <a:pt x="31242" y="1092581"/>
                  </a:cubicBezTo>
                  <a:cubicBezTo>
                    <a:pt x="14097" y="1092581"/>
                    <a:pt x="0" y="1078611"/>
                    <a:pt x="0" y="1061466"/>
                  </a:cubicBezTo>
                  <a:close/>
                </a:path>
              </a:pathLst>
            </a:custGeom>
            <a:solidFill>
              <a:srgbClr val="E2C8B5"/>
            </a:solidFill>
          </p:spPr>
        </p:sp>
      </p:grpSp>
      <p:grpSp>
        <p:nvGrpSpPr>
          <p:cNvPr id="15" name="Group 15"/>
          <p:cNvGrpSpPr/>
          <p:nvPr/>
        </p:nvGrpSpPr>
        <p:grpSpPr>
          <a:xfrm>
            <a:off x="8875663" y="7066063"/>
            <a:ext cx="536376" cy="536376"/>
            <a:chOff x="0" y="0"/>
            <a:chExt cx="715168" cy="715168"/>
          </a:xfrm>
        </p:grpSpPr>
        <p:sp>
          <p:nvSpPr>
            <p:cNvPr id="16" name="Freeform 16"/>
            <p:cNvSpPr/>
            <p:nvPr/>
          </p:nvSpPr>
          <p:spPr>
            <a:xfrm>
              <a:off x="6350" y="6350"/>
              <a:ext cx="702437" cy="702437"/>
            </a:xfrm>
            <a:custGeom>
              <a:avLst/>
              <a:gdLst/>
              <a:ahLst/>
              <a:cxnLst/>
              <a:rect l="l" t="t" r="r" b="b"/>
              <a:pathLst>
                <a:path w="702437" h="702437">
                  <a:moveTo>
                    <a:pt x="0" y="140462"/>
                  </a:moveTo>
                  <a:cubicBezTo>
                    <a:pt x="0" y="62865"/>
                    <a:pt x="62865" y="0"/>
                    <a:pt x="140462" y="0"/>
                  </a:cubicBezTo>
                  <a:lnTo>
                    <a:pt x="561975" y="0"/>
                  </a:lnTo>
                  <a:cubicBezTo>
                    <a:pt x="639572" y="0"/>
                    <a:pt x="702437" y="62865"/>
                    <a:pt x="702437" y="140462"/>
                  </a:cubicBezTo>
                  <a:lnTo>
                    <a:pt x="702437" y="561975"/>
                  </a:lnTo>
                  <a:cubicBezTo>
                    <a:pt x="702437" y="639572"/>
                    <a:pt x="639572" y="702437"/>
                    <a:pt x="561975" y="702437"/>
                  </a:cubicBezTo>
                  <a:lnTo>
                    <a:pt x="140462" y="702437"/>
                  </a:lnTo>
                  <a:cubicBezTo>
                    <a:pt x="62865" y="702437"/>
                    <a:pt x="0" y="639572"/>
                    <a:pt x="0" y="561975"/>
                  </a:cubicBezTo>
                  <a:close/>
                </a:path>
              </a:pathLst>
            </a:custGeom>
            <a:solidFill>
              <a:srgbClr val="FCE2CF"/>
            </a:solidFill>
          </p:spPr>
        </p:sp>
        <p:sp>
          <p:nvSpPr>
            <p:cNvPr id="17" name="Freeform 17"/>
            <p:cNvSpPr/>
            <p:nvPr/>
          </p:nvSpPr>
          <p:spPr>
            <a:xfrm>
              <a:off x="0" y="0"/>
              <a:ext cx="715137" cy="715137"/>
            </a:xfrm>
            <a:custGeom>
              <a:avLst/>
              <a:gdLst/>
              <a:ahLst/>
              <a:cxnLst/>
              <a:rect l="l" t="t" r="r" b="b"/>
              <a:pathLst>
                <a:path w="715137" h="715137">
                  <a:moveTo>
                    <a:pt x="0" y="146812"/>
                  </a:moveTo>
                  <a:cubicBezTo>
                    <a:pt x="0" y="65786"/>
                    <a:pt x="65786" y="0"/>
                    <a:pt x="146812" y="0"/>
                  </a:cubicBezTo>
                  <a:lnTo>
                    <a:pt x="568325" y="0"/>
                  </a:lnTo>
                  <a:lnTo>
                    <a:pt x="568325" y="6350"/>
                  </a:lnTo>
                  <a:lnTo>
                    <a:pt x="568325" y="0"/>
                  </a:lnTo>
                  <a:cubicBezTo>
                    <a:pt x="649478" y="0"/>
                    <a:pt x="715137" y="65786"/>
                    <a:pt x="715137" y="146812"/>
                  </a:cubicBezTo>
                  <a:lnTo>
                    <a:pt x="708787" y="146812"/>
                  </a:lnTo>
                  <a:lnTo>
                    <a:pt x="715137" y="146812"/>
                  </a:lnTo>
                  <a:lnTo>
                    <a:pt x="715137" y="568325"/>
                  </a:lnTo>
                  <a:lnTo>
                    <a:pt x="708787" y="568325"/>
                  </a:lnTo>
                  <a:lnTo>
                    <a:pt x="715137" y="568325"/>
                  </a:lnTo>
                  <a:cubicBezTo>
                    <a:pt x="715137" y="649478"/>
                    <a:pt x="649351" y="715137"/>
                    <a:pt x="568325" y="715137"/>
                  </a:cubicBezTo>
                  <a:lnTo>
                    <a:pt x="568325" y="708787"/>
                  </a:lnTo>
                  <a:lnTo>
                    <a:pt x="568325" y="715137"/>
                  </a:lnTo>
                  <a:lnTo>
                    <a:pt x="146812" y="715137"/>
                  </a:lnTo>
                  <a:lnTo>
                    <a:pt x="146812" y="708787"/>
                  </a:lnTo>
                  <a:lnTo>
                    <a:pt x="146812" y="715137"/>
                  </a:lnTo>
                  <a:cubicBezTo>
                    <a:pt x="65786" y="715137"/>
                    <a:pt x="0" y="649478"/>
                    <a:pt x="0" y="568325"/>
                  </a:cubicBezTo>
                  <a:lnTo>
                    <a:pt x="0" y="146812"/>
                  </a:lnTo>
                  <a:lnTo>
                    <a:pt x="6350" y="146812"/>
                  </a:lnTo>
                  <a:lnTo>
                    <a:pt x="0" y="146812"/>
                  </a:lnTo>
                  <a:moveTo>
                    <a:pt x="12700" y="146812"/>
                  </a:moveTo>
                  <a:lnTo>
                    <a:pt x="12700" y="568325"/>
                  </a:lnTo>
                  <a:lnTo>
                    <a:pt x="6350" y="568325"/>
                  </a:lnTo>
                  <a:lnTo>
                    <a:pt x="12700" y="568325"/>
                  </a:lnTo>
                  <a:cubicBezTo>
                    <a:pt x="12700" y="642366"/>
                    <a:pt x="72771" y="702437"/>
                    <a:pt x="146812" y="702437"/>
                  </a:cubicBezTo>
                  <a:lnTo>
                    <a:pt x="568325" y="702437"/>
                  </a:lnTo>
                  <a:cubicBezTo>
                    <a:pt x="642366" y="702437"/>
                    <a:pt x="702437" y="642366"/>
                    <a:pt x="702437" y="568325"/>
                  </a:cubicBezTo>
                  <a:lnTo>
                    <a:pt x="702437" y="146812"/>
                  </a:lnTo>
                  <a:cubicBezTo>
                    <a:pt x="702437" y="72771"/>
                    <a:pt x="642366" y="12700"/>
                    <a:pt x="568325" y="12700"/>
                  </a:cubicBezTo>
                  <a:lnTo>
                    <a:pt x="146812" y="12700"/>
                  </a:lnTo>
                  <a:lnTo>
                    <a:pt x="146812" y="6350"/>
                  </a:lnTo>
                  <a:lnTo>
                    <a:pt x="146812" y="12700"/>
                  </a:lnTo>
                  <a:cubicBezTo>
                    <a:pt x="72771" y="12700"/>
                    <a:pt x="12700" y="72771"/>
                    <a:pt x="12700" y="146812"/>
                  </a:cubicBezTo>
                  <a:close/>
                </a:path>
              </a:pathLst>
            </a:custGeom>
            <a:solidFill>
              <a:srgbClr val="E2C8B5"/>
            </a:solidFill>
          </p:spPr>
        </p:sp>
      </p:grpSp>
      <p:grpSp>
        <p:nvGrpSpPr>
          <p:cNvPr id="18" name="Group 18"/>
          <p:cNvGrpSpPr/>
          <p:nvPr/>
        </p:nvGrpSpPr>
        <p:grpSpPr>
          <a:xfrm>
            <a:off x="11959829" y="6514803"/>
            <a:ext cx="46733" cy="819447"/>
            <a:chOff x="0" y="0"/>
            <a:chExt cx="62310" cy="1092597"/>
          </a:xfrm>
        </p:grpSpPr>
        <p:sp>
          <p:nvSpPr>
            <p:cNvPr id="19" name="Freeform 19"/>
            <p:cNvSpPr/>
            <p:nvPr/>
          </p:nvSpPr>
          <p:spPr>
            <a:xfrm>
              <a:off x="0" y="0"/>
              <a:ext cx="62357" cy="1092581"/>
            </a:xfrm>
            <a:custGeom>
              <a:avLst/>
              <a:gdLst/>
              <a:ahLst/>
              <a:cxnLst/>
              <a:rect l="l" t="t" r="r" b="b"/>
              <a:pathLst>
                <a:path w="62357" h="1092581">
                  <a:moveTo>
                    <a:pt x="0" y="31115"/>
                  </a:moveTo>
                  <a:cubicBezTo>
                    <a:pt x="0" y="13970"/>
                    <a:pt x="13970" y="0"/>
                    <a:pt x="31115" y="0"/>
                  </a:cubicBezTo>
                  <a:cubicBezTo>
                    <a:pt x="48260" y="0"/>
                    <a:pt x="62357" y="13970"/>
                    <a:pt x="62357" y="31115"/>
                  </a:cubicBezTo>
                  <a:lnTo>
                    <a:pt x="62357" y="1061466"/>
                  </a:lnTo>
                  <a:cubicBezTo>
                    <a:pt x="62357" y="1078611"/>
                    <a:pt x="48387" y="1092581"/>
                    <a:pt x="31242" y="1092581"/>
                  </a:cubicBezTo>
                  <a:cubicBezTo>
                    <a:pt x="14097" y="1092581"/>
                    <a:pt x="0" y="1078611"/>
                    <a:pt x="0" y="1061466"/>
                  </a:cubicBezTo>
                  <a:close/>
                </a:path>
              </a:pathLst>
            </a:custGeom>
            <a:solidFill>
              <a:srgbClr val="E2C8B5"/>
            </a:solidFill>
          </p:spPr>
        </p:sp>
      </p:grpSp>
      <p:grpSp>
        <p:nvGrpSpPr>
          <p:cNvPr id="20" name="Group 20"/>
          <p:cNvGrpSpPr/>
          <p:nvPr/>
        </p:nvGrpSpPr>
        <p:grpSpPr>
          <a:xfrm>
            <a:off x="11715006" y="7066063"/>
            <a:ext cx="536376" cy="536376"/>
            <a:chOff x="0" y="0"/>
            <a:chExt cx="715168" cy="715168"/>
          </a:xfrm>
        </p:grpSpPr>
        <p:sp>
          <p:nvSpPr>
            <p:cNvPr id="21" name="Freeform 21"/>
            <p:cNvSpPr/>
            <p:nvPr/>
          </p:nvSpPr>
          <p:spPr>
            <a:xfrm>
              <a:off x="6350" y="6350"/>
              <a:ext cx="702437" cy="702437"/>
            </a:xfrm>
            <a:custGeom>
              <a:avLst/>
              <a:gdLst/>
              <a:ahLst/>
              <a:cxnLst/>
              <a:rect l="l" t="t" r="r" b="b"/>
              <a:pathLst>
                <a:path w="702437" h="702437">
                  <a:moveTo>
                    <a:pt x="0" y="140462"/>
                  </a:moveTo>
                  <a:cubicBezTo>
                    <a:pt x="0" y="62865"/>
                    <a:pt x="62865" y="0"/>
                    <a:pt x="140462" y="0"/>
                  </a:cubicBezTo>
                  <a:lnTo>
                    <a:pt x="561975" y="0"/>
                  </a:lnTo>
                  <a:cubicBezTo>
                    <a:pt x="639572" y="0"/>
                    <a:pt x="702437" y="62865"/>
                    <a:pt x="702437" y="140462"/>
                  </a:cubicBezTo>
                  <a:lnTo>
                    <a:pt x="702437" y="561975"/>
                  </a:lnTo>
                  <a:cubicBezTo>
                    <a:pt x="702437" y="639572"/>
                    <a:pt x="639572" y="702437"/>
                    <a:pt x="561975" y="702437"/>
                  </a:cubicBezTo>
                  <a:lnTo>
                    <a:pt x="140462" y="702437"/>
                  </a:lnTo>
                  <a:cubicBezTo>
                    <a:pt x="62865" y="702437"/>
                    <a:pt x="0" y="639572"/>
                    <a:pt x="0" y="561975"/>
                  </a:cubicBezTo>
                  <a:close/>
                </a:path>
              </a:pathLst>
            </a:custGeom>
            <a:solidFill>
              <a:srgbClr val="FCE2CF"/>
            </a:solidFill>
          </p:spPr>
        </p:sp>
        <p:sp>
          <p:nvSpPr>
            <p:cNvPr id="22" name="Freeform 22"/>
            <p:cNvSpPr/>
            <p:nvPr/>
          </p:nvSpPr>
          <p:spPr>
            <a:xfrm>
              <a:off x="0" y="0"/>
              <a:ext cx="715137" cy="715137"/>
            </a:xfrm>
            <a:custGeom>
              <a:avLst/>
              <a:gdLst/>
              <a:ahLst/>
              <a:cxnLst/>
              <a:rect l="l" t="t" r="r" b="b"/>
              <a:pathLst>
                <a:path w="715137" h="715137">
                  <a:moveTo>
                    <a:pt x="0" y="146812"/>
                  </a:moveTo>
                  <a:cubicBezTo>
                    <a:pt x="0" y="65786"/>
                    <a:pt x="65786" y="0"/>
                    <a:pt x="146812" y="0"/>
                  </a:cubicBezTo>
                  <a:lnTo>
                    <a:pt x="568325" y="0"/>
                  </a:lnTo>
                  <a:lnTo>
                    <a:pt x="568325" y="6350"/>
                  </a:lnTo>
                  <a:lnTo>
                    <a:pt x="568325" y="0"/>
                  </a:lnTo>
                  <a:cubicBezTo>
                    <a:pt x="649478" y="0"/>
                    <a:pt x="715137" y="65786"/>
                    <a:pt x="715137" y="146812"/>
                  </a:cubicBezTo>
                  <a:lnTo>
                    <a:pt x="708787" y="146812"/>
                  </a:lnTo>
                  <a:lnTo>
                    <a:pt x="715137" y="146812"/>
                  </a:lnTo>
                  <a:lnTo>
                    <a:pt x="715137" y="568325"/>
                  </a:lnTo>
                  <a:lnTo>
                    <a:pt x="708787" y="568325"/>
                  </a:lnTo>
                  <a:lnTo>
                    <a:pt x="715137" y="568325"/>
                  </a:lnTo>
                  <a:cubicBezTo>
                    <a:pt x="715137" y="649478"/>
                    <a:pt x="649351" y="715137"/>
                    <a:pt x="568325" y="715137"/>
                  </a:cubicBezTo>
                  <a:lnTo>
                    <a:pt x="568325" y="708787"/>
                  </a:lnTo>
                  <a:lnTo>
                    <a:pt x="568325" y="715137"/>
                  </a:lnTo>
                  <a:lnTo>
                    <a:pt x="146812" y="715137"/>
                  </a:lnTo>
                  <a:lnTo>
                    <a:pt x="146812" y="708787"/>
                  </a:lnTo>
                  <a:lnTo>
                    <a:pt x="146812" y="715137"/>
                  </a:lnTo>
                  <a:cubicBezTo>
                    <a:pt x="65786" y="715137"/>
                    <a:pt x="0" y="649478"/>
                    <a:pt x="0" y="568325"/>
                  </a:cubicBezTo>
                  <a:lnTo>
                    <a:pt x="0" y="146812"/>
                  </a:lnTo>
                  <a:lnTo>
                    <a:pt x="6350" y="146812"/>
                  </a:lnTo>
                  <a:lnTo>
                    <a:pt x="0" y="146812"/>
                  </a:lnTo>
                  <a:moveTo>
                    <a:pt x="12700" y="146812"/>
                  </a:moveTo>
                  <a:lnTo>
                    <a:pt x="12700" y="568325"/>
                  </a:lnTo>
                  <a:lnTo>
                    <a:pt x="6350" y="568325"/>
                  </a:lnTo>
                  <a:lnTo>
                    <a:pt x="12700" y="568325"/>
                  </a:lnTo>
                  <a:cubicBezTo>
                    <a:pt x="12700" y="642366"/>
                    <a:pt x="72771" y="702437"/>
                    <a:pt x="146812" y="702437"/>
                  </a:cubicBezTo>
                  <a:lnTo>
                    <a:pt x="568325" y="702437"/>
                  </a:lnTo>
                  <a:cubicBezTo>
                    <a:pt x="642366" y="702437"/>
                    <a:pt x="702437" y="642366"/>
                    <a:pt x="702437" y="568325"/>
                  </a:cubicBezTo>
                  <a:lnTo>
                    <a:pt x="702437" y="146812"/>
                  </a:lnTo>
                  <a:cubicBezTo>
                    <a:pt x="702437" y="72771"/>
                    <a:pt x="642366" y="12700"/>
                    <a:pt x="568325" y="12700"/>
                  </a:cubicBezTo>
                  <a:lnTo>
                    <a:pt x="146812" y="12700"/>
                  </a:lnTo>
                  <a:lnTo>
                    <a:pt x="146812" y="6350"/>
                  </a:lnTo>
                  <a:lnTo>
                    <a:pt x="146812" y="12700"/>
                  </a:lnTo>
                  <a:cubicBezTo>
                    <a:pt x="72771" y="12700"/>
                    <a:pt x="12700" y="72771"/>
                    <a:pt x="12700" y="146812"/>
                  </a:cubicBezTo>
                  <a:close/>
                </a:path>
              </a:pathLst>
            </a:custGeom>
            <a:solidFill>
              <a:srgbClr val="E2C8B5"/>
            </a:solidFill>
          </p:spPr>
        </p:sp>
      </p:grpSp>
      <p:sp>
        <p:nvSpPr>
          <p:cNvPr id="23" name="Freeform 23"/>
          <p:cNvSpPr/>
          <p:nvPr/>
        </p:nvSpPr>
        <p:spPr>
          <a:xfrm>
            <a:off x="-2423963" y="9258300"/>
            <a:ext cx="4275117" cy="4114800"/>
          </a:xfrm>
          <a:custGeom>
            <a:avLst/>
            <a:gdLst/>
            <a:ahLst/>
            <a:cxnLst/>
            <a:rect l="l" t="t" r="r" b="b"/>
            <a:pathLst>
              <a:path w="4275117" h="4114800">
                <a:moveTo>
                  <a:pt x="0" y="0"/>
                </a:moveTo>
                <a:lnTo>
                  <a:pt x="4275117" y="0"/>
                </a:lnTo>
                <a:lnTo>
                  <a:pt x="4275117" y="4114800"/>
                </a:lnTo>
                <a:lnTo>
                  <a:pt x="0" y="4114800"/>
                </a:lnTo>
                <a:lnTo>
                  <a:pt x="0" y="0"/>
                </a:lnTo>
                <a:close/>
              </a:path>
            </a:pathLst>
          </a:custGeom>
          <a:blipFill>
            <a:blip r:embed="rId2">
              <a:alphaModFix amt="81000"/>
              <a:extLst>
                <a:ext uri="{96DAC541-7B7A-43D3-8B79-37D633B846F1}">
                  <asvg:svgBlip xmlns="" xmlns:asvg="http://schemas.microsoft.com/office/drawing/2016/SVG/main" r:embed="rId3"/>
                </a:ext>
              </a:extLst>
            </a:blip>
            <a:stretch>
              <a:fillRect/>
            </a:stretch>
          </a:blipFill>
        </p:spPr>
      </p:sp>
      <p:sp>
        <p:nvSpPr>
          <p:cNvPr id="24" name="Freeform 24"/>
          <p:cNvSpPr/>
          <p:nvPr/>
        </p:nvSpPr>
        <p:spPr>
          <a:xfrm>
            <a:off x="-2790042" y="-1825898"/>
            <a:ext cx="23868083" cy="4556252"/>
          </a:xfrm>
          <a:custGeom>
            <a:avLst/>
            <a:gdLst/>
            <a:ahLst/>
            <a:cxnLst/>
            <a:rect l="l" t="t" r="r" b="b"/>
            <a:pathLst>
              <a:path w="23868083" h="4556252">
                <a:moveTo>
                  <a:pt x="0" y="0"/>
                </a:moveTo>
                <a:lnTo>
                  <a:pt x="23868084" y="0"/>
                </a:lnTo>
                <a:lnTo>
                  <a:pt x="23868084" y="4556252"/>
                </a:lnTo>
                <a:lnTo>
                  <a:pt x="0" y="4556252"/>
                </a:lnTo>
                <a:lnTo>
                  <a:pt x="0" y="0"/>
                </a:lnTo>
                <a:close/>
              </a:path>
            </a:pathLst>
          </a:custGeom>
          <a:blipFill>
            <a:blip r:embed="rId4"/>
            <a:stretch>
              <a:fillRect t="-211926" b="-211926"/>
            </a:stretch>
          </a:blipFill>
        </p:spPr>
      </p:sp>
      <p:sp>
        <p:nvSpPr>
          <p:cNvPr id="25" name="TextBox 25"/>
          <p:cNvSpPr txBox="1"/>
          <p:nvPr/>
        </p:nvSpPr>
        <p:spPr>
          <a:xfrm>
            <a:off x="4575625" y="3271693"/>
            <a:ext cx="9089720" cy="713677"/>
          </a:xfrm>
          <a:prstGeom prst="rect">
            <a:avLst/>
          </a:prstGeom>
        </p:spPr>
        <p:txBody>
          <a:bodyPr lIns="0" tIns="0" rIns="0" bIns="0" rtlCol="0" anchor="t">
            <a:spAutoFit/>
          </a:bodyPr>
          <a:lstStyle/>
          <a:p>
            <a:pPr algn="ctr">
              <a:lnSpc>
                <a:spcPts val="5762"/>
              </a:lnSpc>
            </a:pPr>
            <a:r>
              <a:rPr lang="en-US" sz="4610" spc="-138">
                <a:solidFill>
                  <a:srgbClr val="2C3F42"/>
                </a:solidFill>
                <a:latin typeface="Bitter"/>
              </a:rPr>
              <a:t>Implementation Strategies</a:t>
            </a:r>
          </a:p>
        </p:txBody>
      </p:sp>
      <p:sp>
        <p:nvSpPr>
          <p:cNvPr id="26" name="TextBox 26"/>
          <p:cNvSpPr txBox="1"/>
          <p:nvPr/>
        </p:nvSpPr>
        <p:spPr>
          <a:xfrm>
            <a:off x="4867179" y="4582224"/>
            <a:ext cx="2744122" cy="366363"/>
          </a:xfrm>
          <a:prstGeom prst="rect">
            <a:avLst/>
          </a:prstGeom>
        </p:spPr>
        <p:txBody>
          <a:bodyPr lIns="0" tIns="0" rIns="0" bIns="0" rtlCol="0" anchor="t">
            <a:spAutoFit/>
          </a:bodyPr>
          <a:lstStyle/>
          <a:p>
            <a:pPr algn="ctr">
              <a:lnSpc>
                <a:spcPts val="2881"/>
              </a:lnSpc>
            </a:pPr>
            <a:r>
              <a:rPr lang="en-US" sz="2305" spc="-68">
                <a:solidFill>
                  <a:srgbClr val="2C3F42"/>
                </a:solidFill>
                <a:latin typeface="Bitter Bold"/>
              </a:rPr>
              <a:t>Assess Readiness</a:t>
            </a:r>
          </a:p>
        </p:txBody>
      </p:sp>
      <p:sp>
        <p:nvSpPr>
          <p:cNvPr id="27" name="TextBox 27"/>
          <p:cNvSpPr txBox="1"/>
          <p:nvPr/>
        </p:nvSpPr>
        <p:spPr>
          <a:xfrm>
            <a:off x="3931355" y="5136238"/>
            <a:ext cx="4793337" cy="724139"/>
          </a:xfrm>
          <a:prstGeom prst="rect">
            <a:avLst/>
          </a:prstGeom>
        </p:spPr>
        <p:txBody>
          <a:bodyPr lIns="0" tIns="0" rIns="0" bIns="0" rtlCol="0" anchor="t">
            <a:spAutoFit/>
          </a:bodyPr>
          <a:lstStyle/>
          <a:p>
            <a:pPr algn="ctr">
              <a:lnSpc>
                <a:spcPts val="2949"/>
              </a:lnSpc>
            </a:pPr>
            <a:r>
              <a:rPr lang="en-US" sz="1843" spc="-37">
                <a:solidFill>
                  <a:srgbClr val="2C3F42"/>
                </a:solidFill>
                <a:latin typeface="Open Sans"/>
              </a:rPr>
              <a:t>Evaluate the organization's culture, processes, and leadership commitment to Lean.</a:t>
            </a:r>
          </a:p>
        </p:txBody>
      </p:sp>
      <p:sp>
        <p:nvSpPr>
          <p:cNvPr id="28" name="TextBox 28"/>
          <p:cNvSpPr txBox="1"/>
          <p:nvPr/>
        </p:nvSpPr>
        <p:spPr>
          <a:xfrm>
            <a:off x="7771789" y="8281830"/>
            <a:ext cx="2744122" cy="366363"/>
          </a:xfrm>
          <a:prstGeom prst="rect">
            <a:avLst/>
          </a:prstGeom>
        </p:spPr>
        <p:txBody>
          <a:bodyPr lIns="0" tIns="0" rIns="0" bIns="0" rtlCol="0" anchor="t">
            <a:spAutoFit/>
          </a:bodyPr>
          <a:lstStyle/>
          <a:p>
            <a:pPr algn="ctr">
              <a:lnSpc>
                <a:spcPts val="2881"/>
              </a:lnSpc>
            </a:pPr>
            <a:r>
              <a:rPr lang="en-US" sz="2305" spc="-68">
                <a:solidFill>
                  <a:srgbClr val="2C3F42"/>
                </a:solidFill>
                <a:latin typeface="Bitter Bold"/>
              </a:rPr>
              <a:t>Pilot Projects</a:t>
            </a:r>
          </a:p>
        </p:txBody>
      </p:sp>
      <p:sp>
        <p:nvSpPr>
          <p:cNvPr id="29" name="TextBox 29"/>
          <p:cNvSpPr txBox="1"/>
          <p:nvPr/>
        </p:nvSpPr>
        <p:spPr>
          <a:xfrm>
            <a:off x="6770549" y="8705344"/>
            <a:ext cx="4793337" cy="724139"/>
          </a:xfrm>
          <a:prstGeom prst="rect">
            <a:avLst/>
          </a:prstGeom>
        </p:spPr>
        <p:txBody>
          <a:bodyPr lIns="0" tIns="0" rIns="0" bIns="0" rtlCol="0" anchor="t">
            <a:spAutoFit/>
          </a:bodyPr>
          <a:lstStyle/>
          <a:p>
            <a:pPr algn="ctr">
              <a:lnSpc>
                <a:spcPts val="2949"/>
              </a:lnSpc>
            </a:pPr>
            <a:r>
              <a:rPr lang="en-US" sz="1843" spc="-37">
                <a:solidFill>
                  <a:srgbClr val="2C3F42"/>
                </a:solidFill>
                <a:latin typeface="Open Sans"/>
              </a:rPr>
              <a:t>Implement Lean in targeted areas to demonstrate its benefits and build momentum.</a:t>
            </a:r>
          </a:p>
        </p:txBody>
      </p:sp>
      <p:sp>
        <p:nvSpPr>
          <p:cNvPr id="30" name="TextBox 30"/>
          <p:cNvSpPr txBox="1"/>
          <p:nvPr/>
        </p:nvSpPr>
        <p:spPr>
          <a:xfrm>
            <a:off x="11891739" y="7150924"/>
            <a:ext cx="182761" cy="430149"/>
          </a:xfrm>
          <a:prstGeom prst="rect">
            <a:avLst/>
          </a:prstGeom>
        </p:spPr>
        <p:txBody>
          <a:bodyPr lIns="0" tIns="0" rIns="0" bIns="0" rtlCol="0" anchor="t">
            <a:spAutoFit/>
          </a:bodyPr>
          <a:lstStyle/>
          <a:p>
            <a:pPr algn="ctr">
              <a:lnSpc>
                <a:spcPts val="3457"/>
              </a:lnSpc>
            </a:pPr>
            <a:r>
              <a:rPr lang="en-US" sz="2766" spc="-82">
                <a:solidFill>
                  <a:srgbClr val="2C3F42"/>
                </a:solidFill>
                <a:latin typeface="Bitter"/>
              </a:rPr>
              <a:t>3</a:t>
            </a:r>
          </a:p>
        </p:txBody>
      </p:sp>
      <p:sp>
        <p:nvSpPr>
          <p:cNvPr id="31" name="TextBox 31"/>
          <p:cNvSpPr txBox="1"/>
          <p:nvPr/>
        </p:nvSpPr>
        <p:spPr>
          <a:xfrm>
            <a:off x="10319370" y="4545758"/>
            <a:ext cx="3864025" cy="366363"/>
          </a:xfrm>
          <a:prstGeom prst="rect">
            <a:avLst/>
          </a:prstGeom>
        </p:spPr>
        <p:txBody>
          <a:bodyPr lIns="0" tIns="0" rIns="0" bIns="0" rtlCol="0" anchor="t">
            <a:spAutoFit/>
          </a:bodyPr>
          <a:lstStyle/>
          <a:p>
            <a:pPr algn="ctr">
              <a:lnSpc>
                <a:spcPts val="2881"/>
              </a:lnSpc>
            </a:pPr>
            <a:r>
              <a:rPr lang="en-US" sz="2305" spc="-68">
                <a:solidFill>
                  <a:srgbClr val="2C3F42"/>
                </a:solidFill>
                <a:latin typeface="Bitter Bold"/>
              </a:rPr>
              <a:t>Comprehensive Training</a:t>
            </a:r>
          </a:p>
        </p:txBody>
      </p:sp>
      <p:sp>
        <p:nvSpPr>
          <p:cNvPr id="32" name="TextBox 32"/>
          <p:cNvSpPr txBox="1"/>
          <p:nvPr/>
        </p:nvSpPr>
        <p:spPr>
          <a:xfrm>
            <a:off x="9586525" y="5136238"/>
            <a:ext cx="4793337" cy="1098590"/>
          </a:xfrm>
          <a:prstGeom prst="rect">
            <a:avLst/>
          </a:prstGeom>
        </p:spPr>
        <p:txBody>
          <a:bodyPr lIns="0" tIns="0" rIns="0" bIns="0" rtlCol="0" anchor="t">
            <a:spAutoFit/>
          </a:bodyPr>
          <a:lstStyle/>
          <a:p>
            <a:pPr algn="ctr">
              <a:lnSpc>
                <a:spcPts val="2949"/>
              </a:lnSpc>
            </a:pPr>
            <a:r>
              <a:rPr lang="en-US" sz="1843" spc="-37">
                <a:solidFill>
                  <a:srgbClr val="2C3F42"/>
                </a:solidFill>
                <a:latin typeface="Open Sans"/>
              </a:rPr>
              <a:t>Equip employees at all levels with the knowledge and skills to embrace Lean principles.</a:t>
            </a:r>
          </a:p>
        </p:txBody>
      </p:sp>
      <p:sp>
        <p:nvSpPr>
          <p:cNvPr id="33" name="TextBox 33"/>
          <p:cNvSpPr txBox="1"/>
          <p:nvPr/>
        </p:nvSpPr>
        <p:spPr>
          <a:xfrm>
            <a:off x="9048973" y="7114413"/>
            <a:ext cx="189756" cy="430149"/>
          </a:xfrm>
          <a:prstGeom prst="rect">
            <a:avLst/>
          </a:prstGeom>
        </p:spPr>
        <p:txBody>
          <a:bodyPr lIns="0" tIns="0" rIns="0" bIns="0" rtlCol="0" anchor="t">
            <a:spAutoFit/>
          </a:bodyPr>
          <a:lstStyle/>
          <a:p>
            <a:pPr algn="ctr">
              <a:lnSpc>
                <a:spcPts val="3457"/>
              </a:lnSpc>
            </a:pPr>
            <a:r>
              <a:rPr lang="en-US" sz="2766" spc="-82">
                <a:solidFill>
                  <a:srgbClr val="2C3F42"/>
                </a:solidFill>
                <a:latin typeface="Bitter"/>
              </a:rPr>
              <a:t>2</a:t>
            </a:r>
          </a:p>
        </p:txBody>
      </p:sp>
      <p:sp>
        <p:nvSpPr>
          <p:cNvPr id="34" name="TextBox 34"/>
          <p:cNvSpPr txBox="1"/>
          <p:nvPr/>
        </p:nvSpPr>
        <p:spPr>
          <a:xfrm>
            <a:off x="6196534" y="7114413"/>
            <a:ext cx="169515" cy="430149"/>
          </a:xfrm>
          <a:prstGeom prst="rect">
            <a:avLst/>
          </a:prstGeom>
        </p:spPr>
        <p:txBody>
          <a:bodyPr lIns="0" tIns="0" rIns="0" bIns="0" rtlCol="0" anchor="t">
            <a:spAutoFit/>
          </a:bodyPr>
          <a:lstStyle/>
          <a:p>
            <a:pPr algn="ctr">
              <a:lnSpc>
                <a:spcPts val="3457"/>
              </a:lnSpc>
            </a:pPr>
            <a:r>
              <a:rPr lang="en-US" sz="2766" spc="-82">
                <a:solidFill>
                  <a:srgbClr val="2C3F42"/>
                </a:solidFill>
                <a:latin typeface="Bitter"/>
              </a:rPr>
              <a:t>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Freeform 6" descr="preencoded.png"/>
          <p:cNvSpPr/>
          <p:nvPr/>
        </p:nvSpPr>
        <p:spPr>
          <a:xfrm>
            <a:off x="1143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alphaModFix amt="63000"/>
            </a:blip>
            <a:stretch>
              <a:fillRect/>
            </a:stretch>
          </a:blipFill>
          <a:ln cap="sq">
            <a:noFill/>
            <a:prstDash val="solid"/>
            <a:miter/>
          </a:ln>
        </p:spPr>
      </p:sp>
      <p:sp>
        <p:nvSpPr>
          <p:cNvPr id="7" name="TextBox 7"/>
          <p:cNvSpPr txBox="1"/>
          <p:nvPr/>
        </p:nvSpPr>
        <p:spPr>
          <a:xfrm>
            <a:off x="1028700" y="1522503"/>
            <a:ext cx="9164121" cy="1180814"/>
          </a:xfrm>
          <a:prstGeom prst="rect">
            <a:avLst/>
          </a:prstGeom>
        </p:spPr>
        <p:txBody>
          <a:bodyPr lIns="0" tIns="0" rIns="0" bIns="0" rtlCol="0" anchor="t">
            <a:spAutoFit/>
          </a:bodyPr>
          <a:lstStyle/>
          <a:p>
            <a:pPr algn="l">
              <a:lnSpc>
                <a:spcPts val="9431"/>
              </a:lnSpc>
            </a:pPr>
            <a:r>
              <a:rPr lang="en-US" sz="7544" spc="-226">
                <a:solidFill>
                  <a:srgbClr val="2C3F42"/>
                </a:solidFill>
                <a:latin typeface="Bitter"/>
              </a:rPr>
              <a:t>The Kanban System </a:t>
            </a:r>
          </a:p>
        </p:txBody>
      </p:sp>
      <p:sp>
        <p:nvSpPr>
          <p:cNvPr id="8" name="TextBox 8"/>
          <p:cNvSpPr txBox="1"/>
          <p:nvPr/>
        </p:nvSpPr>
        <p:spPr>
          <a:xfrm>
            <a:off x="1028700" y="3759445"/>
            <a:ext cx="9640751" cy="2502017"/>
          </a:xfrm>
          <a:prstGeom prst="rect">
            <a:avLst/>
          </a:prstGeom>
        </p:spPr>
        <p:txBody>
          <a:bodyPr lIns="0" tIns="0" rIns="0" bIns="0" rtlCol="0" anchor="t">
            <a:spAutoFit/>
          </a:bodyPr>
          <a:lstStyle/>
          <a:p>
            <a:pPr algn="just">
              <a:lnSpc>
                <a:spcPts val="4000"/>
              </a:lnSpc>
            </a:pPr>
            <a:r>
              <a:rPr lang="en-US" sz="2501" spc="-50">
                <a:solidFill>
                  <a:srgbClr val="2C3F42"/>
                </a:solidFill>
                <a:latin typeface="Open Sans"/>
              </a:rPr>
              <a:t>Kanban is a visual workflow management system that helps organizations optimize their processes and achieve just-in-time production. By utilizing Kanban boards and cards, teams can enhance transparency, identify bottlenecks, and continuously improve their workflows.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alpha val="84706"/>
              </a:srgbClr>
            </a:solidFill>
          </p:spPr>
        </p:sp>
      </p:grpSp>
      <p:sp>
        <p:nvSpPr>
          <p:cNvPr id="9" name="TextBox 9"/>
          <p:cNvSpPr txBox="1"/>
          <p:nvPr/>
        </p:nvSpPr>
        <p:spPr>
          <a:xfrm>
            <a:off x="1028700" y="1469856"/>
            <a:ext cx="10696456" cy="1727327"/>
          </a:xfrm>
          <a:prstGeom prst="rect">
            <a:avLst/>
          </a:prstGeom>
        </p:spPr>
        <p:txBody>
          <a:bodyPr lIns="0" tIns="0" rIns="0" bIns="0" rtlCol="0" anchor="t">
            <a:spAutoFit/>
          </a:bodyPr>
          <a:lstStyle/>
          <a:p>
            <a:pPr algn="l">
              <a:lnSpc>
                <a:spcPts val="6834"/>
              </a:lnSpc>
            </a:pPr>
            <a:r>
              <a:rPr lang="en-US" sz="5467" spc="-163">
                <a:solidFill>
                  <a:srgbClr val="2C3F42"/>
                </a:solidFill>
                <a:latin typeface="Bitter"/>
              </a:rPr>
              <a:t>Key Elements of the Kanban System</a:t>
            </a:r>
          </a:p>
        </p:txBody>
      </p:sp>
      <p:sp>
        <p:nvSpPr>
          <p:cNvPr id="10" name="TextBox 10"/>
          <p:cNvSpPr txBox="1"/>
          <p:nvPr/>
        </p:nvSpPr>
        <p:spPr>
          <a:xfrm>
            <a:off x="1028700" y="3692918"/>
            <a:ext cx="12565886" cy="947896"/>
          </a:xfrm>
          <a:prstGeom prst="rect">
            <a:avLst/>
          </a:prstGeom>
        </p:spPr>
        <p:txBody>
          <a:bodyPr lIns="0" tIns="0" rIns="0" bIns="0" rtlCol="0" anchor="t">
            <a:spAutoFit/>
          </a:bodyPr>
          <a:lstStyle/>
          <a:p>
            <a:pPr algn="just">
              <a:lnSpc>
                <a:spcPts val="3936"/>
              </a:lnSpc>
            </a:pPr>
            <a:r>
              <a:rPr lang="en-US" sz="2187" spc="-43">
                <a:solidFill>
                  <a:srgbClr val="2C3F42"/>
                </a:solidFill>
                <a:latin typeface="Open Sans Bold"/>
              </a:rPr>
              <a:t>1.Visualization:</a:t>
            </a:r>
            <a:r>
              <a:rPr lang="en-US" sz="2187" spc="-43">
                <a:solidFill>
                  <a:srgbClr val="2C3F42"/>
                </a:solidFill>
                <a:latin typeface="Open Sans"/>
              </a:rPr>
              <a:t> Kanban utilizes visual boards and cards to make workflows, tasks, and progress highly transparent across the organization.</a:t>
            </a:r>
          </a:p>
        </p:txBody>
      </p:sp>
      <p:sp>
        <p:nvSpPr>
          <p:cNvPr id="11" name="TextBox 11"/>
          <p:cNvSpPr txBox="1"/>
          <p:nvPr/>
        </p:nvSpPr>
        <p:spPr>
          <a:xfrm>
            <a:off x="1028700" y="4803474"/>
            <a:ext cx="12565886" cy="947896"/>
          </a:xfrm>
          <a:prstGeom prst="rect">
            <a:avLst/>
          </a:prstGeom>
        </p:spPr>
        <p:txBody>
          <a:bodyPr lIns="0" tIns="0" rIns="0" bIns="0" rtlCol="0" anchor="t">
            <a:spAutoFit/>
          </a:bodyPr>
          <a:lstStyle/>
          <a:p>
            <a:pPr algn="just">
              <a:lnSpc>
                <a:spcPts val="3936"/>
              </a:lnSpc>
            </a:pPr>
            <a:r>
              <a:rPr lang="en-US" sz="2187" spc="-43">
                <a:solidFill>
                  <a:srgbClr val="2C3F42"/>
                </a:solidFill>
                <a:latin typeface="Open Sans Bold"/>
              </a:rPr>
              <a:t>2.Work-in-Progress (WIP) Limits:</a:t>
            </a:r>
            <a:r>
              <a:rPr lang="en-US" sz="2187" spc="-43">
                <a:solidFill>
                  <a:srgbClr val="2C3F42"/>
                </a:solidFill>
                <a:latin typeface="Open Sans"/>
              </a:rPr>
              <a:t> Kanban enforces strict limits on the amount of work that can be in progress at any given time, preventing overproduction and identifying bottlenecks.</a:t>
            </a:r>
          </a:p>
        </p:txBody>
      </p:sp>
      <p:sp>
        <p:nvSpPr>
          <p:cNvPr id="12" name="TextBox 12"/>
          <p:cNvSpPr txBox="1"/>
          <p:nvPr/>
        </p:nvSpPr>
        <p:spPr>
          <a:xfrm>
            <a:off x="1028700" y="5914029"/>
            <a:ext cx="12565886" cy="947896"/>
          </a:xfrm>
          <a:prstGeom prst="rect">
            <a:avLst/>
          </a:prstGeom>
        </p:spPr>
        <p:txBody>
          <a:bodyPr lIns="0" tIns="0" rIns="0" bIns="0" rtlCol="0" anchor="t">
            <a:spAutoFit/>
          </a:bodyPr>
          <a:lstStyle/>
          <a:p>
            <a:pPr algn="just">
              <a:lnSpc>
                <a:spcPts val="3936"/>
              </a:lnSpc>
            </a:pPr>
            <a:r>
              <a:rPr lang="en-US" sz="2187" spc="-43">
                <a:solidFill>
                  <a:srgbClr val="2C3F42"/>
                </a:solidFill>
                <a:latin typeface="Open Sans Bold"/>
              </a:rPr>
              <a:t>3.Pull-Based System:</a:t>
            </a:r>
            <a:r>
              <a:rPr lang="en-US" sz="2187" spc="-43">
                <a:solidFill>
                  <a:srgbClr val="2C3F42"/>
                </a:solidFill>
                <a:latin typeface="Open Sans"/>
              </a:rPr>
              <a:t> Kanban operates on a pull-based model, where new work is only pulled into the system when there is available capacity, minimizing waste.</a:t>
            </a:r>
          </a:p>
        </p:txBody>
      </p:sp>
      <p:sp>
        <p:nvSpPr>
          <p:cNvPr id="13" name="TextBox 13"/>
          <p:cNvSpPr txBox="1"/>
          <p:nvPr/>
        </p:nvSpPr>
        <p:spPr>
          <a:xfrm>
            <a:off x="1028700" y="7024584"/>
            <a:ext cx="12565886" cy="947896"/>
          </a:xfrm>
          <a:prstGeom prst="rect">
            <a:avLst/>
          </a:prstGeom>
        </p:spPr>
        <p:txBody>
          <a:bodyPr lIns="0" tIns="0" rIns="0" bIns="0" rtlCol="0" anchor="t">
            <a:spAutoFit/>
          </a:bodyPr>
          <a:lstStyle/>
          <a:p>
            <a:pPr algn="just">
              <a:lnSpc>
                <a:spcPts val="3936"/>
              </a:lnSpc>
            </a:pPr>
            <a:r>
              <a:rPr lang="en-US" sz="2187" spc="-43">
                <a:solidFill>
                  <a:srgbClr val="2C3F42"/>
                </a:solidFill>
                <a:latin typeface="Open Sans Bold"/>
              </a:rPr>
              <a:t>4.Continuous Improvement:</a:t>
            </a:r>
            <a:r>
              <a:rPr lang="en-US" sz="2187" spc="-43">
                <a:solidFill>
                  <a:srgbClr val="2C3F42"/>
                </a:solidFill>
                <a:latin typeface="Open Sans"/>
              </a:rPr>
              <a:t> Kanban encourages teams to frequently inspect and adapt their processes, driving continuous optimization and eliminating inefficiencies.</a:t>
            </a:r>
          </a:p>
        </p:txBody>
      </p:sp>
      <p:sp>
        <p:nvSpPr>
          <p:cNvPr id="14" name="Freeform 14"/>
          <p:cNvSpPr/>
          <p:nvPr/>
        </p:nvSpPr>
        <p:spPr>
          <a:xfrm>
            <a:off x="18288000" y="661571"/>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3"/>
            <a:stretch>
              <a:fillRect t="-61111" b="-61111"/>
            </a:stretch>
          </a:blipFill>
        </p:spPr>
      </p:sp>
      <p:sp>
        <p:nvSpPr>
          <p:cNvPr id="15" name="Freeform 15"/>
          <p:cNvSpPr/>
          <p:nvPr/>
        </p:nvSpPr>
        <p:spPr>
          <a:xfrm>
            <a:off x="13921911" y="-1704800"/>
            <a:ext cx="24224127" cy="17133451"/>
          </a:xfrm>
          <a:custGeom>
            <a:avLst/>
            <a:gdLst/>
            <a:ahLst/>
            <a:cxnLst/>
            <a:rect l="l" t="t" r="r" b="b"/>
            <a:pathLst>
              <a:path w="24224127" h="17133451">
                <a:moveTo>
                  <a:pt x="0" y="0"/>
                </a:moveTo>
                <a:lnTo>
                  <a:pt x="24224127" y="0"/>
                </a:lnTo>
                <a:lnTo>
                  <a:pt x="24224127" y="17133451"/>
                </a:lnTo>
                <a:lnTo>
                  <a:pt x="0" y="17133451"/>
                </a:lnTo>
                <a:lnTo>
                  <a:pt x="0" y="0"/>
                </a:lnTo>
                <a:close/>
              </a:path>
            </a:pathLst>
          </a:custGeom>
          <a:blipFill>
            <a:blip r:embed="rId3"/>
            <a:stretch>
              <a:fillRect t="-38880" b="-2504"/>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637718" y="-363788"/>
            <a:ext cx="19763992" cy="11014576"/>
            <a:chOff x="0" y="0"/>
            <a:chExt cx="24614140" cy="13717588"/>
          </a:xfrm>
        </p:grpSpPr>
        <p:sp>
          <p:nvSpPr>
            <p:cNvPr id="5" name="Freeform 5"/>
            <p:cNvSpPr/>
            <p:nvPr/>
          </p:nvSpPr>
          <p:spPr>
            <a:xfrm>
              <a:off x="0" y="0"/>
              <a:ext cx="24614139" cy="13717651"/>
            </a:xfrm>
            <a:custGeom>
              <a:avLst/>
              <a:gdLst/>
              <a:ahLst/>
              <a:cxnLst/>
              <a:rect l="l" t="t" r="r" b="b"/>
              <a:pathLst>
                <a:path w="24614139" h="13717651">
                  <a:moveTo>
                    <a:pt x="0" y="0"/>
                  </a:moveTo>
                  <a:lnTo>
                    <a:pt x="24614139" y="0"/>
                  </a:lnTo>
                  <a:lnTo>
                    <a:pt x="24614139" y="13717651"/>
                  </a:lnTo>
                  <a:lnTo>
                    <a:pt x="0" y="13717651"/>
                  </a:lnTo>
                  <a:close/>
                </a:path>
              </a:pathLst>
            </a:custGeom>
            <a:solidFill>
              <a:srgbClr val="FFF8F0"/>
            </a:solidFill>
          </p:spPr>
        </p:sp>
      </p:grpSp>
      <p:sp>
        <p:nvSpPr>
          <p:cNvPr id="6" name="TextBox 6"/>
          <p:cNvSpPr txBox="1"/>
          <p:nvPr/>
        </p:nvSpPr>
        <p:spPr>
          <a:xfrm>
            <a:off x="3873887" y="653098"/>
            <a:ext cx="10540226" cy="732155"/>
          </a:xfrm>
          <a:prstGeom prst="rect">
            <a:avLst/>
          </a:prstGeom>
        </p:spPr>
        <p:txBody>
          <a:bodyPr lIns="0" tIns="0" rIns="0" bIns="0" rtlCol="0" anchor="t">
            <a:spAutoFit/>
          </a:bodyPr>
          <a:lstStyle/>
          <a:p>
            <a:pPr algn="l">
              <a:lnSpc>
                <a:spcPts val="5867"/>
              </a:lnSpc>
            </a:pPr>
            <a:r>
              <a:rPr lang="en-US" sz="4693" spc="-141">
                <a:solidFill>
                  <a:srgbClr val="2C3F42"/>
                </a:solidFill>
                <a:latin typeface="Bitter"/>
              </a:rPr>
              <a:t>Visualizing and Controlling Workflow</a:t>
            </a:r>
          </a:p>
        </p:txBody>
      </p:sp>
      <p:sp>
        <p:nvSpPr>
          <p:cNvPr id="7" name="Freeform 7" descr="preencoded.png"/>
          <p:cNvSpPr/>
          <p:nvPr/>
        </p:nvSpPr>
        <p:spPr>
          <a:xfrm>
            <a:off x="3677340" y="1750800"/>
            <a:ext cx="10933321" cy="5431965"/>
          </a:xfrm>
          <a:custGeom>
            <a:avLst/>
            <a:gdLst/>
            <a:ahLst/>
            <a:cxnLst/>
            <a:rect l="l" t="t" r="r" b="b"/>
            <a:pathLst>
              <a:path w="10933321" h="5431965">
                <a:moveTo>
                  <a:pt x="0" y="0"/>
                </a:moveTo>
                <a:lnTo>
                  <a:pt x="10933320" y="0"/>
                </a:lnTo>
                <a:lnTo>
                  <a:pt x="10933320" y="5431966"/>
                </a:lnTo>
                <a:lnTo>
                  <a:pt x="0" y="5431966"/>
                </a:lnTo>
                <a:lnTo>
                  <a:pt x="0" y="0"/>
                </a:lnTo>
                <a:close/>
              </a:path>
            </a:pathLst>
          </a:custGeom>
          <a:blipFill>
            <a:blip r:embed="rId2"/>
            <a:stretch>
              <a:fillRect t="-23" b="-23"/>
            </a:stretch>
          </a:blipFill>
        </p:spPr>
      </p:sp>
      <p:grpSp>
        <p:nvGrpSpPr>
          <p:cNvPr id="8" name="Group 8"/>
          <p:cNvGrpSpPr/>
          <p:nvPr/>
        </p:nvGrpSpPr>
        <p:grpSpPr>
          <a:xfrm>
            <a:off x="7316269" y="7647714"/>
            <a:ext cx="238422" cy="238422"/>
            <a:chOff x="0" y="0"/>
            <a:chExt cx="317897" cy="317897"/>
          </a:xfrm>
        </p:grpSpPr>
        <p:sp>
          <p:nvSpPr>
            <p:cNvPr id="9" name="Freeform 9"/>
            <p:cNvSpPr/>
            <p:nvPr/>
          </p:nvSpPr>
          <p:spPr>
            <a:xfrm>
              <a:off x="0" y="0"/>
              <a:ext cx="317881" cy="317881"/>
            </a:xfrm>
            <a:custGeom>
              <a:avLst/>
              <a:gdLst/>
              <a:ahLst/>
              <a:cxnLst/>
              <a:rect l="l" t="t" r="r" b="b"/>
              <a:pathLst>
                <a:path w="317881" h="317881">
                  <a:moveTo>
                    <a:pt x="0" y="30480"/>
                  </a:moveTo>
                  <a:cubicBezTo>
                    <a:pt x="0" y="13589"/>
                    <a:pt x="13589" y="0"/>
                    <a:pt x="30480" y="0"/>
                  </a:cubicBezTo>
                  <a:lnTo>
                    <a:pt x="287401" y="0"/>
                  </a:lnTo>
                  <a:cubicBezTo>
                    <a:pt x="304292" y="0"/>
                    <a:pt x="317881" y="13589"/>
                    <a:pt x="317881" y="30480"/>
                  </a:cubicBezTo>
                  <a:lnTo>
                    <a:pt x="317881" y="287401"/>
                  </a:lnTo>
                  <a:cubicBezTo>
                    <a:pt x="317881" y="304292"/>
                    <a:pt x="304292" y="317881"/>
                    <a:pt x="287401" y="317881"/>
                  </a:cubicBezTo>
                  <a:lnTo>
                    <a:pt x="30480" y="317881"/>
                  </a:lnTo>
                  <a:cubicBezTo>
                    <a:pt x="13589" y="317881"/>
                    <a:pt x="0" y="304292"/>
                    <a:pt x="0" y="287401"/>
                  </a:cubicBezTo>
                  <a:close/>
                </a:path>
              </a:pathLst>
            </a:custGeom>
            <a:solidFill>
              <a:srgbClr val="472105"/>
            </a:solidFill>
          </p:spPr>
        </p:sp>
      </p:grpSp>
      <p:sp>
        <p:nvSpPr>
          <p:cNvPr id="10" name="TextBox 10"/>
          <p:cNvSpPr txBox="1"/>
          <p:nvPr/>
        </p:nvSpPr>
        <p:spPr>
          <a:xfrm>
            <a:off x="7873096" y="7662119"/>
            <a:ext cx="1194286" cy="247714"/>
          </a:xfrm>
          <a:prstGeom prst="rect">
            <a:avLst/>
          </a:prstGeom>
        </p:spPr>
        <p:txBody>
          <a:bodyPr lIns="0" tIns="0" rIns="0" bIns="0" rtlCol="0" anchor="t">
            <a:spAutoFit/>
          </a:bodyPr>
          <a:lstStyle/>
          <a:p>
            <a:pPr algn="l">
              <a:lnSpc>
                <a:spcPts val="1877"/>
              </a:lnSpc>
            </a:pPr>
            <a:r>
              <a:rPr lang="en-US" sz="1877" spc="-37">
                <a:solidFill>
                  <a:srgbClr val="2C3F42"/>
                </a:solidFill>
                <a:latin typeface="Open Sans"/>
              </a:rPr>
              <a:t>Cycle Time</a:t>
            </a:r>
          </a:p>
        </p:txBody>
      </p:sp>
      <p:grpSp>
        <p:nvGrpSpPr>
          <p:cNvPr id="11" name="Group 11"/>
          <p:cNvGrpSpPr/>
          <p:nvPr/>
        </p:nvGrpSpPr>
        <p:grpSpPr>
          <a:xfrm>
            <a:off x="9385786" y="7647714"/>
            <a:ext cx="238422" cy="238422"/>
            <a:chOff x="0" y="0"/>
            <a:chExt cx="317897" cy="317897"/>
          </a:xfrm>
        </p:grpSpPr>
        <p:sp>
          <p:nvSpPr>
            <p:cNvPr id="12" name="Freeform 12"/>
            <p:cNvSpPr/>
            <p:nvPr/>
          </p:nvSpPr>
          <p:spPr>
            <a:xfrm>
              <a:off x="0" y="0"/>
              <a:ext cx="317881" cy="317881"/>
            </a:xfrm>
            <a:custGeom>
              <a:avLst/>
              <a:gdLst/>
              <a:ahLst/>
              <a:cxnLst/>
              <a:rect l="l" t="t" r="r" b="b"/>
              <a:pathLst>
                <a:path w="317881" h="317881">
                  <a:moveTo>
                    <a:pt x="0" y="30480"/>
                  </a:moveTo>
                  <a:cubicBezTo>
                    <a:pt x="0" y="13589"/>
                    <a:pt x="13589" y="0"/>
                    <a:pt x="30480" y="0"/>
                  </a:cubicBezTo>
                  <a:lnTo>
                    <a:pt x="287401" y="0"/>
                  </a:lnTo>
                  <a:cubicBezTo>
                    <a:pt x="304292" y="0"/>
                    <a:pt x="317881" y="13589"/>
                    <a:pt x="317881" y="30480"/>
                  </a:cubicBezTo>
                  <a:lnTo>
                    <a:pt x="317881" y="287401"/>
                  </a:lnTo>
                  <a:cubicBezTo>
                    <a:pt x="317881" y="304292"/>
                    <a:pt x="304292" y="317881"/>
                    <a:pt x="287401" y="317881"/>
                  </a:cubicBezTo>
                  <a:lnTo>
                    <a:pt x="30480" y="317881"/>
                  </a:lnTo>
                  <a:cubicBezTo>
                    <a:pt x="13589" y="317881"/>
                    <a:pt x="0" y="304292"/>
                    <a:pt x="0" y="287401"/>
                  </a:cubicBezTo>
                  <a:close/>
                </a:path>
              </a:pathLst>
            </a:custGeom>
            <a:solidFill>
              <a:srgbClr val="94430B"/>
            </a:solidFill>
          </p:spPr>
        </p:sp>
      </p:grpSp>
      <p:sp>
        <p:nvSpPr>
          <p:cNvPr id="13" name="TextBox 13"/>
          <p:cNvSpPr txBox="1"/>
          <p:nvPr/>
        </p:nvSpPr>
        <p:spPr>
          <a:xfrm>
            <a:off x="9871859" y="7685814"/>
            <a:ext cx="1282832" cy="247714"/>
          </a:xfrm>
          <a:prstGeom prst="rect">
            <a:avLst/>
          </a:prstGeom>
        </p:spPr>
        <p:txBody>
          <a:bodyPr lIns="0" tIns="0" rIns="0" bIns="0" rtlCol="0" anchor="t">
            <a:spAutoFit/>
          </a:bodyPr>
          <a:lstStyle/>
          <a:p>
            <a:pPr algn="l">
              <a:lnSpc>
                <a:spcPts val="1877"/>
              </a:lnSpc>
            </a:pPr>
            <a:r>
              <a:rPr lang="en-US" sz="1877" spc="-37">
                <a:solidFill>
                  <a:srgbClr val="2C3F42"/>
                </a:solidFill>
                <a:latin typeface="Open Sans"/>
              </a:rPr>
              <a:t>Defects</a:t>
            </a:r>
          </a:p>
        </p:txBody>
      </p:sp>
      <p:sp>
        <p:nvSpPr>
          <p:cNvPr id="14" name="TextBox 14"/>
          <p:cNvSpPr txBox="1"/>
          <p:nvPr/>
        </p:nvSpPr>
        <p:spPr>
          <a:xfrm>
            <a:off x="3572307" y="8276662"/>
            <a:ext cx="11143386" cy="1123855"/>
          </a:xfrm>
          <a:prstGeom prst="rect">
            <a:avLst/>
          </a:prstGeom>
        </p:spPr>
        <p:txBody>
          <a:bodyPr lIns="0" tIns="0" rIns="0" bIns="0" rtlCol="0" anchor="t">
            <a:spAutoFit/>
          </a:bodyPr>
          <a:lstStyle/>
          <a:p>
            <a:pPr algn="just">
              <a:lnSpc>
                <a:spcPts val="3003"/>
              </a:lnSpc>
            </a:pPr>
            <a:r>
              <a:rPr lang="en-US" sz="1877" spc="-37">
                <a:solidFill>
                  <a:srgbClr val="2C3F42"/>
                </a:solidFill>
                <a:latin typeface="Open Sans"/>
              </a:rPr>
              <a:t>By visualizing key workflow metrics like cycle time and defect rates, Lean teams can pinpoint opportunities for improvement and take targeted action to enhance process efficiency and quality. This data-driven approach allows organizations to proactively manage and optimize their operations.</a:t>
            </a:r>
          </a:p>
        </p:txBody>
      </p:sp>
      <p:sp>
        <p:nvSpPr>
          <p:cNvPr id="15" name="Freeform 15"/>
          <p:cNvSpPr/>
          <p:nvPr/>
        </p:nvSpPr>
        <p:spPr>
          <a:xfrm>
            <a:off x="17530536" y="-1028700"/>
            <a:ext cx="4275117" cy="4114800"/>
          </a:xfrm>
          <a:custGeom>
            <a:avLst/>
            <a:gdLst/>
            <a:ahLst/>
            <a:cxnLst/>
            <a:rect l="l" t="t" r="r" b="b"/>
            <a:pathLst>
              <a:path w="4275117" h="4114800">
                <a:moveTo>
                  <a:pt x="0" y="0"/>
                </a:moveTo>
                <a:lnTo>
                  <a:pt x="4275117" y="0"/>
                </a:lnTo>
                <a:lnTo>
                  <a:pt x="4275117" y="4114800"/>
                </a:lnTo>
                <a:lnTo>
                  <a:pt x="0" y="4114800"/>
                </a:lnTo>
                <a:lnTo>
                  <a:pt x="0" y="0"/>
                </a:lnTo>
                <a:close/>
              </a:path>
            </a:pathLst>
          </a:custGeom>
          <a:blipFill>
            <a:blip r:embed="rId3">
              <a:alphaModFix amt="81000"/>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90870"/>
            <a:chOff x="0" y="0"/>
            <a:chExt cx="24384000" cy="13721160"/>
          </a:xfrm>
        </p:grpSpPr>
        <p:sp>
          <p:nvSpPr>
            <p:cNvPr id="5" name="Freeform 5"/>
            <p:cNvSpPr/>
            <p:nvPr/>
          </p:nvSpPr>
          <p:spPr>
            <a:xfrm>
              <a:off x="0" y="0"/>
              <a:ext cx="24384000" cy="13721207"/>
            </a:xfrm>
            <a:custGeom>
              <a:avLst/>
              <a:gdLst/>
              <a:ahLst/>
              <a:cxnLst/>
              <a:rect l="l" t="t" r="r" b="b"/>
              <a:pathLst>
                <a:path w="24384000" h="13721207">
                  <a:moveTo>
                    <a:pt x="0" y="0"/>
                  </a:moveTo>
                  <a:lnTo>
                    <a:pt x="24384000" y="0"/>
                  </a:lnTo>
                  <a:lnTo>
                    <a:pt x="24384000" y="13721207"/>
                  </a:lnTo>
                  <a:lnTo>
                    <a:pt x="0" y="13721207"/>
                  </a:lnTo>
                  <a:close/>
                </a:path>
              </a:pathLst>
            </a:custGeom>
            <a:solidFill>
              <a:srgbClr val="FFF8F0"/>
            </a:solidFill>
          </p:spPr>
        </p:sp>
      </p:grpSp>
      <p:sp>
        <p:nvSpPr>
          <p:cNvPr id="6" name="Freeform 6" descr="preencoded.png"/>
          <p:cNvSpPr/>
          <p:nvPr/>
        </p:nvSpPr>
        <p:spPr>
          <a:xfrm>
            <a:off x="13725525" y="0"/>
            <a:ext cx="4572000" cy="10290870"/>
          </a:xfrm>
          <a:custGeom>
            <a:avLst/>
            <a:gdLst/>
            <a:ahLst/>
            <a:cxnLst/>
            <a:rect l="l" t="t" r="r" b="b"/>
            <a:pathLst>
              <a:path w="4572000" h="10290870">
                <a:moveTo>
                  <a:pt x="0" y="0"/>
                </a:moveTo>
                <a:lnTo>
                  <a:pt x="4572000" y="0"/>
                </a:lnTo>
                <a:lnTo>
                  <a:pt x="4572000" y="10290870"/>
                </a:lnTo>
                <a:lnTo>
                  <a:pt x="0" y="10290870"/>
                </a:lnTo>
                <a:lnTo>
                  <a:pt x="0" y="0"/>
                </a:lnTo>
                <a:close/>
              </a:path>
            </a:pathLst>
          </a:custGeom>
          <a:blipFill>
            <a:blip r:embed="rId2"/>
            <a:stretch>
              <a:fillRect l="-18" r="-18"/>
            </a:stretch>
          </a:blipFill>
        </p:spPr>
      </p:sp>
      <p:sp>
        <p:nvSpPr>
          <p:cNvPr id="7" name="TextBox 7"/>
          <p:cNvSpPr txBox="1"/>
          <p:nvPr/>
        </p:nvSpPr>
        <p:spPr>
          <a:xfrm>
            <a:off x="1335703" y="1019175"/>
            <a:ext cx="10498065" cy="748806"/>
          </a:xfrm>
          <a:prstGeom prst="rect">
            <a:avLst/>
          </a:prstGeom>
        </p:spPr>
        <p:txBody>
          <a:bodyPr lIns="0" tIns="0" rIns="0" bIns="0" rtlCol="0" anchor="t">
            <a:spAutoFit/>
          </a:bodyPr>
          <a:lstStyle/>
          <a:p>
            <a:pPr algn="l">
              <a:lnSpc>
                <a:spcPts val="6079"/>
              </a:lnSpc>
            </a:pPr>
            <a:r>
              <a:rPr lang="en-US" sz="4864" spc="-146">
                <a:solidFill>
                  <a:srgbClr val="2C3F42"/>
                </a:solidFill>
                <a:latin typeface="Bitter"/>
              </a:rPr>
              <a:t>Continuous Improvement with Lean</a:t>
            </a:r>
          </a:p>
        </p:txBody>
      </p:sp>
      <p:grpSp>
        <p:nvGrpSpPr>
          <p:cNvPr id="8" name="Group 8"/>
          <p:cNvGrpSpPr/>
          <p:nvPr/>
        </p:nvGrpSpPr>
        <p:grpSpPr>
          <a:xfrm>
            <a:off x="1358652" y="2941484"/>
            <a:ext cx="56160" cy="8122377"/>
            <a:chOff x="0" y="0"/>
            <a:chExt cx="70247" cy="10159802"/>
          </a:xfrm>
        </p:grpSpPr>
        <p:sp>
          <p:nvSpPr>
            <p:cNvPr id="9" name="Freeform 9"/>
            <p:cNvSpPr/>
            <p:nvPr/>
          </p:nvSpPr>
          <p:spPr>
            <a:xfrm>
              <a:off x="0" y="0"/>
              <a:ext cx="70231" cy="10159873"/>
            </a:xfrm>
            <a:custGeom>
              <a:avLst/>
              <a:gdLst/>
              <a:ahLst/>
              <a:cxnLst/>
              <a:rect l="l" t="t" r="r" b="b"/>
              <a:pathLst>
                <a:path w="70231" h="10159873">
                  <a:moveTo>
                    <a:pt x="0" y="35179"/>
                  </a:moveTo>
                  <a:cubicBezTo>
                    <a:pt x="0" y="15748"/>
                    <a:pt x="15748" y="0"/>
                    <a:pt x="35179" y="0"/>
                  </a:cubicBezTo>
                  <a:cubicBezTo>
                    <a:pt x="54610" y="0"/>
                    <a:pt x="70231" y="15748"/>
                    <a:pt x="70231" y="35179"/>
                  </a:cubicBezTo>
                  <a:lnTo>
                    <a:pt x="70231" y="10124694"/>
                  </a:lnTo>
                  <a:cubicBezTo>
                    <a:pt x="70231" y="10144125"/>
                    <a:pt x="54483" y="10159873"/>
                    <a:pt x="35052" y="10159873"/>
                  </a:cubicBezTo>
                  <a:cubicBezTo>
                    <a:pt x="15621" y="10159873"/>
                    <a:pt x="0" y="10144125"/>
                    <a:pt x="0" y="10124694"/>
                  </a:cubicBezTo>
                  <a:close/>
                </a:path>
              </a:pathLst>
            </a:custGeom>
            <a:solidFill>
              <a:srgbClr val="E2C8B5"/>
            </a:solidFill>
          </p:spPr>
        </p:sp>
      </p:grpSp>
      <p:grpSp>
        <p:nvGrpSpPr>
          <p:cNvPr id="10" name="Group 10"/>
          <p:cNvGrpSpPr/>
          <p:nvPr/>
        </p:nvGrpSpPr>
        <p:grpSpPr>
          <a:xfrm>
            <a:off x="1681757" y="2664321"/>
            <a:ext cx="923330" cy="52685"/>
            <a:chOff x="0" y="0"/>
            <a:chExt cx="1231107" cy="70247"/>
          </a:xfrm>
        </p:grpSpPr>
        <p:sp>
          <p:nvSpPr>
            <p:cNvPr id="11" name="Freeform 11"/>
            <p:cNvSpPr/>
            <p:nvPr/>
          </p:nvSpPr>
          <p:spPr>
            <a:xfrm>
              <a:off x="0" y="0"/>
              <a:ext cx="1231138" cy="70231"/>
            </a:xfrm>
            <a:custGeom>
              <a:avLst/>
              <a:gdLst/>
              <a:ahLst/>
              <a:cxnLst/>
              <a:rect l="l" t="t" r="r" b="b"/>
              <a:pathLst>
                <a:path w="1231138" h="70231">
                  <a:moveTo>
                    <a:pt x="0" y="35179"/>
                  </a:moveTo>
                  <a:cubicBezTo>
                    <a:pt x="0" y="15748"/>
                    <a:pt x="15748" y="0"/>
                    <a:pt x="35179" y="0"/>
                  </a:cubicBezTo>
                  <a:lnTo>
                    <a:pt x="1195959" y="0"/>
                  </a:lnTo>
                  <a:cubicBezTo>
                    <a:pt x="1215390" y="0"/>
                    <a:pt x="1231138" y="15748"/>
                    <a:pt x="1231138" y="35179"/>
                  </a:cubicBezTo>
                  <a:cubicBezTo>
                    <a:pt x="1231138" y="54610"/>
                    <a:pt x="1215390" y="70231"/>
                    <a:pt x="1195959" y="70231"/>
                  </a:cubicBezTo>
                  <a:lnTo>
                    <a:pt x="35179" y="70231"/>
                  </a:lnTo>
                  <a:cubicBezTo>
                    <a:pt x="15748" y="70231"/>
                    <a:pt x="0" y="54483"/>
                    <a:pt x="0" y="35179"/>
                  </a:cubicBezTo>
                  <a:close/>
                </a:path>
              </a:pathLst>
            </a:custGeom>
            <a:solidFill>
              <a:srgbClr val="E2C8B5"/>
            </a:solidFill>
          </p:spPr>
        </p:sp>
      </p:grpSp>
      <p:grpSp>
        <p:nvGrpSpPr>
          <p:cNvPr id="12" name="Group 12"/>
          <p:cNvGrpSpPr/>
          <p:nvPr/>
        </p:nvGrpSpPr>
        <p:grpSpPr>
          <a:xfrm>
            <a:off x="1083469" y="2415481"/>
            <a:ext cx="603051" cy="603051"/>
            <a:chOff x="0" y="0"/>
            <a:chExt cx="804068" cy="804068"/>
          </a:xfrm>
        </p:grpSpPr>
        <p:sp>
          <p:nvSpPr>
            <p:cNvPr id="13" name="Freeform 13"/>
            <p:cNvSpPr/>
            <p:nvPr/>
          </p:nvSpPr>
          <p:spPr>
            <a:xfrm>
              <a:off x="6350" y="6350"/>
              <a:ext cx="791337" cy="791337"/>
            </a:xfrm>
            <a:custGeom>
              <a:avLst/>
              <a:gdLst/>
              <a:ahLst/>
              <a:cxnLst/>
              <a:rect l="l" t="t" r="r" b="b"/>
              <a:pathLst>
                <a:path w="791337" h="791337">
                  <a:moveTo>
                    <a:pt x="0" y="158242"/>
                  </a:moveTo>
                  <a:cubicBezTo>
                    <a:pt x="0" y="70866"/>
                    <a:pt x="70866" y="0"/>
                    <a:pt x="158242" y="0"/>
                  </a:cubicBezTo>
                  <a:lnTo>
                    <a:pt x="633095" y="0"/>
                  </a:lnTo>
                  <a:cubicBezTo>
                    <a:pt x="720471" y="0"/>
                    <a:pt x="791337" y="70866"/>
                    <a:pt x="791337" y="158242"/>
                  </a:cubicBezTo>
                  <a:lnTo>
                    <a:pt x="791337" y="633095"/>
                  </a:lnTo>
                  <a:cubicBezTo>
                    <a:pt x="791337" y="720471"/>
                    <a:pt x="720471" y="791337"/>
                    <a:pt x="633095" y="791337"/>
                  </a:cubicBezTo>
                  <a:lnTo>
                    <a:pt x="158242" y="791337"/>
                  </a:lnTo>
                  <a:cubicBezTo>
                    <a:pt x="70866" y="791337"/>
                    <a:pt x="0" y="720471"/>
                    <a:pt x="0" y="633095"/>
                  </a:cubicBezTo>
                  <a:close/>
                </a:path>
              </a:pathLst>
            </a:custGeom>
            <a:solidFill>
              <a:srgbClr val="FCE2CF"/>
            </a:solidFill>
          </p:spPr>
        </p:sp>
        <p:sp>
          <p:nvSpPr>
            <p:cNvPr id="14" name="Freeform 14"/>
            <p:cNvSpPr/>
            <p:nvPr/>
          </p:nvSpPr>
          <p:spPr>
            <a:xfrm>
              <a:off x="0" y="0"/>
              <a:ext cx="804037" cy="804037"/>
            </a:xfrm>
            <a:custGeom>
              <a:avLst/>
              <a:gdLst/>
              <a:ahLst/>
              <a:cxnLst/>
              <a:rect l="l" t="t" r="r" b="b"/>
              <a:pathLst>
                <a:path w="804037" h="804037">
                  <a:moveTo>
                    <a:pt x="0" y="164592"/>
                  </a:moveTo>
                  <a:cubicBezTo>
                    <a:pt x="0" y="73660"/>
                    <a:pt x="73660" y="0"/>
                    <a:pt x="164592" y="0"/>
                  </a:cubicBezTo>
                  <a:lnTo>
                    <a:pt x="639445" y="0"/>
                  </a:lnTo>
                  <a:lnTo>
                    <a:pt x="639445" y="6350"/>
                  </a:lnTo>
                  <a:lnTo>
                    <a:pt x="639445" y="0"/>
                  </a:lnTo>
                  <a:lnTo>
                    <a:pt x="639445" y="6350"/>
                  </a:lnTo>
                  <a:lnTo>
                    <a:pt x="639445" y="0"/>
                  </a:lnTo>
                  <a:cubicBezTo>
                    <a:pt x="730377" y="0"/>
                    <a:pt x="804037" y="73660"/>
                    <a:pt x="804037" y="164592"/>
                  </a:cubicBezTo>
                  <a:lnTo>
                    <a:pt x="804037" y="639445"/>
                  </a:lnTo>
                  <a:lnTo>
                    <a:pt x="797687" y="639445"/>
                  </a:lnTo>
                  <a:lnTo>
                    <a:pt x="804037" y="639445"/>
                  </a:lnTo>
                  <a:cubicBezTo>
                    <a:pt x="804037" y="730377"/>
                    <a:pt x="730377" y="804037"/>
                    <a:pt x="639445" y="804037"/>
                  </a:cubicBezTo>
                  <a:lnTo>
                    <a:pt x="639445" y="797687"/>
                  </a:lnTo>
                  <a:lnTo>
                    <a:pt x="639445" y="804037"/>
                  </a:lnTo>
                  <a:lnTo>
                    <a:pt x="164592" y="804037"/>
                  </a:lnTo>
                  <a:lnTo>
                    <a:pt x="164592" y="797687"/>
                  </a:lnTo>
                  <a:lnTo>
                    <a:pt x="164592" y="804037"/>
                  </a:lnTo>
                  <a:cubicBezTo>
                    <a:pt x="73660" y="804037"/>
                    <a:pt x="0" y="730377"/>
                    <a:pt x="0" y="639445"/>
                  </a:cubicBezTo>
                  <a:lnTo>
                    <a:pt x="0" y="164592"/>
                  </a:lnTo>
                  <a:lnTo>
                    <a:pt x="6350" y="164592"/>
                  </a:lnTo>
                  <a:lnTo>
                    <a:pt x="0" y="164592"/>
                  </a:lnTo>
                  <a:moveTo>
                    <a:pt x="12700" y="164592"/>
                  </a:moveTo>
                  <a:lnTo>
                    <a:pt x="12700" y="639445"/>
                  </a:lnTo>
                  <a:lnTo>
                    <a:pt x="6350" y="639445"/>
                  </a:lnTo>
                  <a:lnTo>
                    <a:pt x="12700" y="639445"/>
                  </a:lnTo>
                  <a:cubicBezTo>
                    <a:pt x="12700" y="723392"/>
                    <a:pt x="80772" y="791337"/>
                    <a:pt x="164592" y="791337"/>
                  </a:cubicBezTo>
                  <a:lnTo>
                    <a:pt x="639445" y="791337"/>
                  </a:lnTo>
                  <a:cubicBezTo>
                    <a:pt x="723392" y="791337"/>
                    <a:pt x="791337" y="723265"/>
                    <a:pt x="791337" y="639445"/>
                  </a:cubicBezTo>
                  <a:lnTo>
                    <a:pt x="791337" y="164592"/>
                  </a:lnTo>
                  <a:lnTo>
                    <a:pt x="797687" y="164592"/>
                  </a:lnTo>
                  <a:lnTo>
                    <a:pt x="791337" y="164592"/>
                  </a:lnTo>
                  <a:cubicBezTo>
                    <a:pt x="791337" y="80772"/>
                    <a:pt x="723392" y="12700"/>
                    <a:pt x="639445" y="12700"/>
                  </a:cubicBezTo>
                  <a:lnTo>
                    <a:pt x="164592" y="12700"/>
                  </a:lnTo>
                  <a:lnTo>
                    <a:pt x="164592" y="6350"/>
                  </a:lnTo>
                  <a:lnTo>
                    <a:pt x="164592" y="12700"/>
                  </a:lnTo>
                  <a:cubicBezTo>
                    <a:pt x="80772" y="12700"/>
                    <a:pt x="12700" y="80772"/>
                    <a:pt x="12700" y="164592"/>
                  </a:cubicBezTo>
                  <a:close/>
                </a:path>
              </a:pathLst>
            </a:custGeom>
            <a:solidFill>
              <a:srgbClr val="E2C8B5"/>
            </a:solidFill>
          </p:spPr>
        </p:sp>
      </p:grpSp>
      <p:sp>
        <p:nvSpPr>
          <p:cNvPr id="15" name="TextBox 15"/>
          <p:cNvSpPr txBox="1"/>
          <p:nvPr/>
        </p:nvSpPr>
        <p:spPr>
          <a:xfrm>
            <a:off x="2717223" y="2520732"/>
            <a:ext cx="3114854" cy="330339"/>
          </a:xfrm>
          <a:prstGeom prst="rect">
            <a:avLst/>
          </a:prstGeom>
        </p:spPr>
        <p:txBody>
          <a:bodyPr lIns="0" tIns="0" rIns="0" bIns="0" rtlCol="0" anchor="t">
            <a:spAutoFit/>
          </a:bodyPr>
          <a:lstStyle/>
          <a:p>
            <a:pPr algn="l">
              <a:lnSpc>
                <a:spcPts val="3246"/>
              </a:lnSpc>
            </a:pPr>
            <a:r>
              <a:rPr lang="en-US" sz="2596" spc="-77">
                <a:solidFill>
                  <a:srgbClr val="2C3F42"/>
                </a:solidFill>
                <a:latin typeface="Bitter"/>
              </a:rPr>
              <a:t>Kaizen Mindset</a:t>
            </a:r>
          </a:p>
        </p:txBody>
      </p:sp>
      <p:sp>
        <p:nvSpPr>
          <p:cNvPr id="16" name="TextBox 16"/>
          <p:cNvSpPr txBox="1"/>
          <p:nvPr/>
        </p:nvSpPr>
        <p:spPr>
          <a:xfrm>
            <a:off x="2716198" y="2942332"/>
            <a:ext cx="9707940" cy="1227995"/>
          </a:xfrm>
          <a:prstGeom prst="rect">
            <a:avLst/>
          </a:prstGeom>
        </p:spPr>
        <p:txBody>
          <a:bodyPr lIns="0" tIns="0" rIns="0" bIns="0" rtlCol="0" anchor="t">
            <a:spAutoFit/>
          </a:bodyPr>
          <a:lstStyle/>
          <a:p>
            <a:pPr algn="just">
              <a:lnSpc>
                <a:spcPts val="3323"/>
              </a:lnSpc>
            </a:pPr>
            <a:r>
              <a:rPr lang="en-US" sz="2077" spc="-41">
                <a:solidFill>
                  <a:srgbClr val="2C3F42"/>
                </a:solidFill>
                <a:latin typeface="Open Sans"/>
              </a:rPr>
              <a:t>Lean embraces a culture of continuous improvement, where employees at all levels are empowered to identify and implement small, incremental enhancements to processes and workflows on an ongoing basis.</a:t>
            </a:r>
          </a:p>
        </p:txBody>
      </p:sp>
      <p:grpSp>
        <p:nvGrpSpPr>
          <p:cNvPr id="17" name="Group 17"/>
          <p:cNvGrpSpPr/>
          <p:nvPr/>
        </p:nvGrpSpPr>
        <p:grpSpPr>
          <a:xfrm>
            <a:off x="1681757" y="5076230"/>
            <a:ext cx="923330" cy="52685"/>
            <a:chOff x="0" y="0"/>
            <a:chExt cx="1231107" cy="70247"/>
          </a:xfrm>
        </p:grpSpPr>
        <p:sp>
          <p:nvSpPr>
            <p:cNvPr id="18" name="Freeform 18"/>
            <p:cNvSpPr/>
            <p:nvPr/>
          </p:nvSpPr>
          <p:spPr>
            <a:xfrm>
              <a:off x="0" y="0"/>
              <a:ext cx="1231138" cy="70231"/>
            </a:xfrm>
            <a:custGeom>
              <a:avLst/>
              <a:gdLst/>
              <a:ahLst/>
              <a:cxnLst/>
              <a:rect l="l" t="t" r="r" b="b"/>
              <a:pathLst>
                <a:path w="1231138" h="70231">
                  <a:moveTo>
                    <a:pt x="0" y="35179"/>
                  </a:moveTo>
                  <a:cubicBezTo>
                    <a:pt x="0" y="15748"/>
                    <a:pt x="15748" y="0"/>
                    <a:pt x="35179" y="0"/>
                  </a:cubicBezTo>
                  <a:lnTo>
                    <a:pt x="1195959" y="0"/>
                  </a:lnTo>
                  <a:cubicBezTo>
                    <a:pt x="1215390" y="0"/>
                    <a:pt x="1231138" y="15748"/>
                    <a:pt x="1231138" y="35179"/>
                  </a:cubicBezTo>
                  <a:cubicBezTo>
                    <a:pt x="1231138" y="54610"/>
                    <a:pt x="1215390" y="70231"/>
                    <a:pt x="1195959" y="70231"/>
                  </a:cubicBezTo>
                  <a:lnTo>
                    <a:pt x="35179" y="70231"/>
                  </a:lnTo>
                  <a:cubicBezTo>
                    <a:pt x="15748" y="70231"/>
                    <a:pt x="0" y="54483"/>
                    <a:pt x="0" y="35179"/>
                  </a:cubicBezTo>
                  <a:close/>
                </a:path>
              </a:pathLst>
            </a:custGeom>
            <a:solidFill>
              <a:srgbClr val="E2C8B5"/>
            </a:solidFill>
          </p:spPr>
        </p:sp>
      </p:grpSp>
      <p:grpSp>
        <p:nvGrpSpPr>
          <p:cNvPr id="19" name="Group 19"/>
          <p:cNvGrpSpPr/>
          <p:nvPr/>
        </p:nvGrpSpPr>
        <p:grpSpPr>
          <a:xfrm>
            <a:off x="1109811" y="4850339"/>
            <a:ext cx="603051" cy="603051"/>
            <a:chOff x="0" y="0"/>
            <a:chExt cx="804068" cy="804068"/>
          </a:xfrm>
        </p:grpSpPr>
        <p:sp>
          <p:nvSpPr>
            <p:cNvPr id="20" name="Freeform 20"/>
            <p:cNvSpPr/>
            <p:nvPr/>
          </p:nvSpPr>
          <p:spPr>
            <a:xfrm>
              <a:off x="6350" y="6350"/>
              <a:ext cx="791337" cy="791337"/>
            </a:xfrm>
            <a:custGeom>
              <a:avLst/>
              <a:gdLst/>
              <a:ahLst/>
              <a:cxnLst/>
              <a:rect l="l" t="t" r="r" b="b"/>
              <a:pathLst>
                <a:path w="791337" h="791337">
                  <a:moveTo>
                    <a:pt x="0" y="158242"/>
                  </a:moveTo>
                  <a:cubicBezTo>
                    <a:pt x="0" y="70866"/>
                    <a:pt x="70866" y="0"/>
                    <a:pt x="158242" y="0"/>
                  </a:cubicBezTo>
                  <a:lnTo>
                    <a:pt x="633095" y="0"/>
                  </a:lnTo>
                  <a:cubicBezTo>
                    <a:pt x="720471" y="0"/>
                    <a:pt x="791337" y="70866"/>
                    <a:pt x="791337" y="158242"/>
                  </a:cubicBezTo>
                  <a:lnTo>
                    <a:pt x="791337" y="633095"/>
                  </a:lnTo>
                  <a:cubicBezTo>
                    <a:pt x="791337" y="720471"/>
                    <a:pt x="720471" y="791337"/>
                    <a:pt x="633095" y="791337"/>
                  </a:cubicBezTo>
                  <a:lnTo>
                    <a:pt x="158242" y="791337"/>
                  </a:lnTo>
                  <a:cubicBezTo>
                    <a:pt x="70866" y="791337"/>
                    <a:pt x="0" y="720471"/>
                    <a:pt x="0" y="633095"/>
                  </a:cubicBezTo>
                  <a:close/>
                </a:path>
              </a:pathLst>
            </a:custGeom>
            <a:solidFill>
              <a:srgbClr val="FCE2CF"/>
            </a:solidFill>
          </p:spPr>
        </p:sp>
        <p:sp>
          <p:nvSpPr>
            <p:cNvPr id="21" name="Freeform 21"/>
            <p:cNvSpPr/>
            <p:nvPr/>
          </p:nvSpPr>
          <p:spPr>
            <a:xfrm>
              <a:off x="0" y="0"/>
              <a:ext cx="804037" cy="804037"/>
            </a:xfrm>
            <a:custGeom>
              <a:avLst/>
              <a:gdLst/>
              <a:ahLst/>
              <a:cxnLst/>
              <a:rect l="l" t="t" r="r" b="b"/>
              <a:pathLst>
                <a:path w="804037" h="804037">
                  <a:moveTo>
                    <a:pt x="0" y="164592"/>
                  </a:moveTo>
                  <a:cubicBezTo>
                    <a:pt x="0" y="73660"/>
                    <a:pt x="73660" y="0"/>
                    <a:pt x="164592" y="0"/>
                  </a:cubicBezTo>
                  <a:lnTo>
                    <a:pt x="639445" y="0"/>
                  </a:lnTo>
                  <a:lnTo>
                    <a:pt x="639445" y="6350"/>
                  </a:lnTo>
                  <a:lnTo>
                    <a:pt x="639445" y="0"/>
                  </a:lnTo>
                  <a:lnTo>
                    <a:pt x="639445" y="6350"/>
                  </a:lnTo>
                  <a:lnTo>
                    <a:pt x="639445" y="0"/>
                  </a:lnTo>
                  <a:cubicBezTo>
                    <a:pt x="730377" y="0"/>
                    <a:pt x="804037" y="73660"/>
                    <a:pt x="804037" y="164592"/>
                  </a:cubicBezTo>
                  <a:lnTo>
                    <a:pt x="804037" y="639445"/>
                  </a:lnTo>
                  <a:lnTo>
                    <a:pt x="797687" y="639445"/>
                  </a:lnTo>
                  <a:lnTo>
                    <a:pt x="804037" y="639445"/>
                  </a:lnTo>
                  <a:cubicBezTo>
                    <a:pt x="804037" y="730377"/>
                    <a:pt x="730377" y="804037"/>
                    <a:pt x="639445" y="804037"/>
                  </a:cubicBezTo>
                  <a:lnTo>
                    <a:pt x="639445" y="797687"/>
                  </a:lnTo>
                  <a:lnTo>
                    <a:pt x="639445" y="804037"/>
                  </a:lnTo>
                  <a:lnTo>
                    <a:pt x="164592" y="804037"/>
                  </a:lnTo>
                  <a:lnTo>
                    <a:pt x="164592" y="797687"/>
                  </a:lnTo>
                  <a:lnTo>
                    <a:pt x="164592" y="804037"/>
                  </a:lnTo>
                  <a:cubicBezTo>
                    <a:pt x="73660" y="804037"/>
                    <a:pt x="0" y="730377"/>
                    <a:pt x="0" y="639445"/>
                  </a:cubicBezTo>
                  <a:lnTo>
                    <a:pt x="0" y="164592"/>
                  </a:lnTo>
                  <a:lnTo>
                    <a:pt x="6350" y="164592"/>
                  </a:lnTo>
                  <a:lnTo>
                    <a:pt x="0" y="164592"/>
                  </a:lnTo>
                  <a:moveTo>
                    <a:pt x="12700" y="164592"/>
                  </a:moveTo>
                  <a:lnTo>
                    <a:pt x="12700" y="639445"/>
                  </a:lnTo>
                  <a:lnTo>
                    <a:pt x="6350" y="639445"/>
                  </a:lnTo>
                  <a:lnTo>
                    <a:pt x="12700" y="639445"/>
                  </a:lnTo>
                  <a:cubicBezTo>
                    <a:pt x="12700" y="723392"/>
                    <a:pt x="80772" y="791337"/>
                    <a:pt x="164592" y="791337"/>
                  </a:cubicBezTo>
                  <a:lnTo>
                    <a:pt x="639445" y="791337"/>
                  </a:lnTo>
                  <a:cubicBezTo>
                    <a:pt x="723392" y="791337"/>
                    <a:pt x="791337" y="723265"/>
                    <a:pt x="791337" y="639445"/>
                  </a:cubicBezTo>
                  <a:lnTo>
                    <a:pt x="791337" y="164592"/>
                  </a:lnTo>
                  <a:lnTo>
                    <a:pt x="797687" y="164592"/>
                  </a:lnTo>
                  <a:lnTo>
                    <a:pt x="791337" y="164592"/>
                  </a:lnTo>
                  <a:cubicBezTo>
                    <a:pt x="791337" y="80772"/>
                    <a:pt x="723392" y="12700"/>
                    <a:pt x="639445" y="12700"/>
                  </a:cubicBezTo>
                  <a:lnTo>
                    <a:pt x="164592" y="12700"/>
                  </a:lnTo>
                  <a:lnTo>
                    <a:pt x="164592" y="6350"/>
                  </a:lnTo>
                  <a:lnTo>
                    <a:pt x="164592" y="12700"/>
                  </a:lnTo>
                  <a:cubicBezTo>
                    <a:pt x="80772" y="12700"/>
                    <a:pt x="12700" y="80772"/>
                    <a:pt x="12700" y="164592"/>
                  </a:cubicBezTo>
                  <a:close/>
                </a:path>
              </a:pathLst>
            </a:custGeom>
            <a:solidFill>
              <a:srgbClr val="E2C8B5"/>
            </a:solidFill>
          </p:spPr>
        </p:sp>
      </p:grpSp>
      <p:sp>
        <p:nvSpPr>
          <p:cNvPr id="22" name="TextBox 22"/>
          <p:cNvSpPr txBox="1"/>
          <p:nvPr/>
        </p:nvSpPr>
        <p:spPr>
          <a:xfrm>
            <a:off x="1358652" y="4940781"/>
            <a:ext cx="22949" cy="412641"/>
          </a:xfrm>
          <a:prstGeom prst="rect">
            <a:avLst/>
          </a:prstGeom>
        </p:spPr>
        <p:txBody>
          <a:bodyPr lIns="0" tIns="0" rIns="0" bIns="0" rtlCol="0" anchor="t">
            <a:spAutoFit/>
          </a:bodyPr>
          <a:lstStyle/>
          <a:p>
            <a:pPr algn="ctr">
              <a:lnSpc>
                <a:spcPts val="3894"/>
              </a:lnSpc>
            </a:pPr>
            <a:r>
              <a:rPr lang="en-US" sz="3116" spc="-93">
                <a:solidFill>
                  <a:srgbClr val="2C3F42"/>
                </a:solidFill>
                <a:latin typeface="Bitter"/>
              </a:rPr>
              <a:t>2</a:t>
            </a:r>
          </a:p>
        </p:txBody>
      </p:sp>
      <p:sp>
        <p:nvSpPr>
          <p:cNvPr id="23" name="TextBox 23"/>
          <p:cNvSpPr txBox="1"/>
          <p:nvPr/>
        </p:nvSpPr>
        <p:spPr>
          <a:xfrm>
            <a:off x="2717223" y="4896563"/>
            <a:ext cx="6024486" cy="402495"/>
          </a:xfrm>
          <a:prstGeom prst="rect">
            <a:avLst/>
          </a:prstGeom>
        </p:spPr>
        <p:txBody>
          <a:bodyPr lIns="0" tIns="0" rIns="0" bIns="0" rtlCol="0" anchor="t">
            <a:spAutoFit/>
          </a:bodyPr>
          <a:lstStyle/>
          <a:p>
            <a:pPr algn="l">
              <a:lnSpc>
                <a:spcPts val="3246"/>
              </a:lnSpc>
            </a:pPr>
            <a:r>
              <a:rPr lang="en-US" sz="2596" spc="-77">
                <a:solidFill>
                  <a:srgbClr val="2C3F42"/>
                </a:solidFill>
                <a:latin typeface="Bitter"/>
              </a:rPr>
              <a:t>Customer Feedback   </a:t>
            </a:r>
          </a:p>
        </p:txBody>
      </p:sp>
      <p:sp>
        <p:nvSpPr>
          <p:cNvPr id="24" name="TextBox 24"/>
          <p:cNvSpPr txBox="1"/>
          <p:nvPr/>
        </p:nvSpPr>
        <p:spPr>
          <a:xfrm>
            <a:off x="2716198" y="5486319"/>
            <a:ext cx="9707940" cy="1227995"/>
          </a:xfrm>
          <a:prstGeom prst="rect">
            <a:avLst/>
          </a:prstGeom>
        </p:spPr>
        <p:txBody>
          <a:bodyPr lIns="0" tIns="0" rIns="0" bIns="0" rtlCol="0" anchor="t">
            <a:spAutoFit/>
          </a:bodyPr>
          <a:lstStyle/>
          <a:p>
            <a:pPr algn="just">
              <a:lnSpc>
                <a:spcPts val="3323"/>
              </a:lnSpc>
            </a:pPr>
            <a:r>
              <a:rPr lang="en-US" sz="2077" spc="-41">
                <a:solidFill>
                  <a:srgbClr val="2C3F42"/>
                </a:solidFill>
                <a:latin typeface="Open Sans"/>
              </a:rPr>
              <a:t>Lean organizations closely monitor customer feedback and use those insights to drive continuous refinement of products, services, and processes, ensuring they remain responsive to evolving customer needs.</a:t>
            </a:r>
          </a:p>
        </p:txBody>
      </p:sp>
      <p:grpSp>
        <p:nvGrpSpPr>
          <p:cNvPr id="25" name="Group 25"/>
          <p:cNvGrpSpPr/>
          <p:nvPr/>
        </p:nvGrpSpPr>
        <p:grpSpPr>
          <a:xfrm>
            <a:off x="1681757" y="7677745"/>
            <a:ext cx="923330" cy="52685"/>
            <a:chOff x="0" y="0"/>
            <a:chExt cx="1231107" cy="70247"/>
          </a:xfrm>
        </p:grpSpPr>
        <p:sp>
          <p:nvSpPr>
            <p:cNvPr id="26" name="Freeform 26"/>
            <p:cNvSpPr/>
            <p:nvPr/>
          </p:nvSpPr>
          <p:spPr>
            <a:xfrm>
              <a:off x="0" y="0"/>
              <a:ext cx="1231138" cy="70231"/>
            </a:xfrm>
            <a:custGeom>
              <a:avLst/>
              <a:gdLst/>
              <a:ahLst/>
              <a:cxnLst/>
              <a:rect l="l" t="t" r="r" b="b"/>
              <a:pathLst>
                <a:path w="1231138" h="70231">
                  <a:moveTo>
                    <a:pt x="0" y="35179"/>
                  </a:moveTo>
                  <a:cubicBezTo>
                    <a:pt x="0" y="15748"/>
                    <a:pt x="15748" y="0"/>
                    <a:pt x="35179" y="0"/>
                  </a:cubicBezTo>
                  <a:lnTo>
                    <a:pt x="1195959" y="0"/>
                  </a:lnTo>
                  <a:cubicBezTo>
                    <a:pt x="1215390" y="0"/>
                    <a:pt x="1231138" y="15748"/>
                    <a:pt x="1231138" y="35179"/>
                  </a:cubicBezTo>
                  <a:cubicBezTo>
                    <a:pt x="1231138" y="54610"/>
                    <a:pt x="1215390" y="70231"/>
                    <a:pt x="1195959" y="70231"/>
                  </a:cubicBezTo>
                  <a:lnTo>
                    <a:pt x="35179" y="70231"/>
                  </a:lnTo>
                  <a:cubicBezTo>
                    <a:pt x="15748" y="70231"/>
                    <a:pt x="0" y="54483"/>
                    <a:pt x="0" y="35179"/>
                  </a:cubicBezTo>
                  <a:close/>
                </a:path>
              </a:pathLst>
            </a:custGeom>
            <a:solidFill>
              <a:srgbClr val="E2C8B5"/>
            </a:solidFill>
          </p:spPr>
        </p:sp>
      </p:grpSp>
      <p:grpSp>
        <p:nvGrpSpPr>
          <p:cNvPr id="27" name="Group 27"/>
          <p:cNvGrpSpPr/>
          <p:nvPr/>
        </p:nvGrpSpPr>
        <p:grpSpPr>
          <a:xfrm>
            <a:off x="1083469" y="7402711"/>
            <a:ext cx="603051" cy="603051"/>
            <a:chOff x="0" y="0"/>
            <a:chExt cx="804068" cy="804068"/>
          </a:xfrm>
        </p:grpSpPr>
        <p:sp>
          <p:nvSpPr>
            <p:cNvPr id="28" name="Freeform 28"/>
            <p:cNvSpPr/>
            <p:nvPr/>
          </p:nvSpPr>
          <p:spPr>
            <a:xfrm>
              <a:off x="6350" y="6350"/>
              <a:ext cx="791337" cy="791337"/>
            </a:xfrm>
            <a:custGeom>
              <a:avLst/>
              <a:gdLst/>
              <a:ahLst/>
              <a:cxnLst/>
              <a:rect l="l" t="t" r="r" b="b"/>
              <a:pathLst>
                <a:path w="791337" h="791337">
                  <a:moveTo>
                    <a:pt x="0" y="158242"/>
                  </a:moveTo>
                  <a:cubicBezTo>
                    <a:pt x="0" y="70866"/>
                    <a:pt x="70866" y="0"/>
                    <a:pt x="158242" y="0"/>
                  </a:cubicBezTo>
                  <a:lnTo>
                    <a:pt x="633095" y="0"/>
                  </a:lnTo>
                  <a:cubicBezTo>
                    <a:pt x="720471" y="0"/>
                    <a:pt x="791337" y="70866"/>
                    <a:pt x="791337" y="158242"/>
                  </a:cubicBezTo>
                  <a:lnTo>
                    <a:pt x="791337" y="633095"/>
                  </a:lnTo>
                  <a:cubicBezTo>
                    <a:pt x="791337" y="720471"/>
                    <a:pt x="720471" y="791337"/>
                    <a:pt x="633095" y="791337"/>
                  </a:cubicBezTo>
                  <a:lnTo>
                    <a:pt x="158242" y="791337"/>
                  </a:lnTo>
                  <a:cubicBezTo>
                    <a:pt x="70866" y="791337"/>
                    <a:pt x="0" y="720471"/>
                    <a:pt x="0" y="633095"/>
                  </a:cubicBezTo>
                  <a:close/>
                </a:path>
              </a:pathLst>
            </a:custGeom>
            <a:solidFill>
              <a:srgbClr val="FCE2CF"/>
            </a:solidFill>
          </p:spPr>
        </p:sp>
        <p:sp>
          <p:nvSpPr>
            <p:cNvPr id="29" name="Freeform 29"/>
            <p:cNvSpPr/>
            <p:nvPr/>
          </p:nvSpPr>
          <p:spPr>
            <a:xfrm>
              <a:off x="0" y="0"/>
              <a:ext cx="804037" cy="804037"/>
            </a:xfrm>
            <a:custGeom>
              <a:avLst/>
              <a:gdLst/>
              <a:ahLst/>
              <a:cxnLst/>
              <a:rect l="l" t="t" r="r" b="b"/>
              <a:pathLst>
                <a:path w="804037" h="804037">
                  <a:moveTo>
                    <a:pt x="0" y="164592"/>
                  </a:moveTo>
                  <a:cubicBezTo>
                    <a:pt x="0" y="73660"/>
                    <a:pt x="73660" y="0"/>
                    <a:pt x="164592" y="0"/>
                  </a:cubicBezTo>
                  <a:lnTo>
                    <a:pt x="639445" y="0"/>
                  </a:lnTo>
                  <a:lnTo>
                    <a:pt x="639445" y="6350"/>
                  </a:lnTo>
                  <a:lnTo>
                    <a:pt x="639445" y="0"/>
                  </a:lnTo>
                  <a:lnTo>
                    <a:pt x="639445" y="6350"/>
                  </a:lnTo>
                  <a:lnTo>
                    <a:pt x="639445" y="0"/>
                  </a:lnTo>
                  <a:cubicBezTo>
                    <a:pt x="730377" y="0"/>
                    <a:pt x="804037" y="73660"/>
                    <a:pt x="804037" y="164592"/>
                  </a:cubicBezTo>
                  <a:lnTo>
                    <a:pt x="804037" y="639445"/>
                  </a:lnTo>
                  <a:lnTo>
                    <a:pt x="797687" y="639445"/>
                  </a:lnTo>
                  <a:lnTo>
                    <a:pt x="804037" y="639445"/>
                  </a:lnTo>
                  <a:cubicBezTo>
                    <a:pt x="804037" y="730377"/>
                    <a:pt x="730377" y="804037"/>
                    <a:pt x="639445" y="804037"/>
                  </a:cubicBezTo>
                  <a:lnTo>
                    <a:pt x="639445" y="797687"/>
                  </a:lnTo>
                  <a:lnTo>
                    <a:pt x="639445" y="804037"/>
                  </a:lnTo>
                  <a:lnTo>
                    <a:pt x="164592" y="804037"/>
                  </a:lnTo>
                  <a:lnTo>
                    <a:pt x="164592" y="797687"/>
                  </a:lnTo>
                  <a:lnTo>
                    <a:pt x="164592" y="804037"/>
                  </a:lnTo>
                  <a:cubicBezTo>
                    <a:pt x="73660" y="804037"/>
                    <a:pt x="0" y="730377"/>
                    <a:pt x="0" y="639445"/>
                  </a:cubicBezTo>
                  <a:lnTo>
                    <a:pt x="0" y="164592"/>
                  </a:lnTo>
                  <a:lnTo>
                    <a:pt x="6350" y="164592"/>
                  </a:lnTo>
                  <a:lnTo>
                    <a:pt x="0" y="164592"/>
                  </a:lnTo>
                  <a:moveTo>
                    <a:pt x="12700" y="164592"/>
                  </a:moveTo>
                  <a:lnTo>
                    <a:pt x="12700" y="639445"/>
                  </a:lnTo>
                  <a:lnTo>
                    <a:pt x="6350" y="639445"/>
                  </a:lnTo>
                  <a:lnTo>
                    <a:pt x="12700" y="639445"/>
                  </a:lnTo>
                  <a:cubicBezTo>
                    <a:pt x="12700" y="723392"/>
                    <a:pt x="80772" y="791337"/>
                    <a:pt x="164592" y="791337"/>
                  </a:cubicBezTo>
                  <a:lnTo>
                    <a:pt x="639445" y="791337"/>
                  </a:lnTo>
                  <a:cubicBezTo>
                    <a:pt x="723392" y="791337"/>
                    <a:pt x="791337" y="723265"/>
                    <a:pt x="791337" y="639445"/>
                  </a:cubicBezTo>
                  <a:lnTo>
                    <a:pt x="791337" y="164592"/>
                  </a:lnTo>
                  <a:lnTo>
                    <a:pt x="797687" y="164592"/>
                  </a:lnTo>
                  <a:lnTo>
                    <a:pt x="791337" y="164592"/>
                  </a:lnTo>
                  <a:cubicBezTo>
                    <a:pt x="791337" y="80772"/>
                    <a:pt x="723392" y="12700"/>
                    <a:pt x="639445" y="12700"/>
                  </a:cubicBezTo>
                  <a:lnTo>
                    <a:pt x="164592" y="12700"/>
                  </a:lnTo>
                  <a:lnTo>
                    <a:pt x="164592" y="6350"/>
                  </a:lnTo>
                  <a:lnTo>
                    <a:pt x="164592" y="12700"/>
                  </a:lnTo>
                  <a:cubicBezTo>
                    <a:pt x="80772" y="12700"/>
                    <a:pt x="12700" y="80772"/>
                    <a:pt x="12700" y="164592"/>
                  </a:cubicBezTo>
                  <a:close/>
                </a:path>
              </a:pathLst>
            </a:custGeom>
            <a:solidFill>
              <a:srgbClr val="E2C8B5"/>
            </a:solidFill>
          </p:spPr>
        </p:sp>
      </p:grpSp>
      <p:sp>
        <p:nvSpPr>
          <p:cNvPr id="30" name="TextBox 30"/>
          <p:cNvSpPr txBox="1"/>
          <p:nvPr/>
        </p:nvSpPr>
        <p:spPr>
          <a:xfrm>
            <a:off x="1304122" y="7519347"/>
            <a:ext cx="31581" cy="412641"/>
          </a:xfrm>
          <a:prstGeom prst="rect">
            <a:avLst/>
          </a:prstGeom>
        </p:spPr>
        <p:txBody>
          <a:bodyPr lIns="0" tIns="0" rIns="0" bIns="0" rtlCol="0" anchor="t">
            <a:spAutoFit/>
          </a:bodyPr>
          <a:lstStyle/>
          <a:p>
            <a:pPr algn="ctr">
              <a:lnSpc>
                <a:spcPts val="3894"/>
              </a:lnSpc>
            </a:pPr>
            <a:r>
              <a:rPr lang="en-US" sz="3116" spc="-93">
                <a:solidFill>
                  <a:srgbClr val="2C3F42"/>
                </a:solidFill>
                <a:latin typeface="Bitter"/>
              </a:rPr>
              <a:t>3</a:t>
            </a:r>
          </a:p>
        </p:txBody>
      </p:sp>
      <p:sp>
        <p:nvSpPr>
          <p:cNvPr id="31" name="TextBox 31"/>
          <p:cNvSpPr txBox="1"/>
          <p:nvPr/>
        </p:nvSpPr>
        <p:spPr>
          <a:xfrm>
            <a:off x="2717223" y="7503226"/>
            <a:ext cx="4265678" cy="402495"/>
          </a:xfrm>
          <a:prstGeom prst="rect">
            <a:avLst/>
          </a:prstGeom>
        </p:spPr>
        <p:txBody>
          <a:bodyPr lIns="0" tIns="0" rIns="0" bIns="0" rtlCol="0" anchor="t">
            <a:spAutoFit/>
          </a:bodyPr>
          <a:lstStyle/>
          <a:p>
            <a:pPr algn="l">
              <a:lnSpc>
                <a:spcPts val="3246"/>
              </a:lnSpc>
            </a:pPr>
            <a:r>
              <a:rPr lang="en-US" sz="2596" spc="-77">
                <a:solidFill>
                  <a:srgbClr val="2C3F42"/>
                </a:solidFill>
                <a:latin typeface="Bitter"/>
              </a:rPr>
              <a:t>Data-Driven Decisions</a:t>
            </a:r>
          </a:p>
        </p:txBody>
      </p:sp>
      <p:sp>
        <p:nvSpPr>
          <p:cNvPr id="32" name="TextBox 32"/>
          <p:cNvSpPr txBox="1"/>
          <p:nvPr/>
        </p:nvSpPr>
        <p:spPr>
          <a:xfrm>
            <a:off x="2717223" y="8030305"/>
            <a:ext cx="9707940" cy="1227995"/>
          </a:xfrm>
          <a:prstGeom prst="rect">
            <a:avLst/>
          </a:prstGeom>
        </p:spPr>
        <p:txBody>
          <a:bodyPr lIns="0" tIns="0" rIns="0" bIns="0" rtlCol="0" anchor="t">
            <a:spAutoFit/>
          </a:bodyPr>
          <a:lstStyle/>
          <a:p>
            <a:pPr algn="just">
              <a:lnSpc>
                <a:spcPts val="3323"/>
              </a:lnSpc>
            </a:pPr>
            <a:r>
              <a:rPr lang="en-US" sz="2077" spc="-41">
                <a:solidFill>
                  <a:srgbClr val="2C3F42"/>
                </a:solidFill>
                <a:latin typeface="Open Sans"/>
              </a:rPr>
              <a:t>Lean relies on data and metrics to measure performance, track progress, and inform decision-making, enabling organizations to make well-informed, targeted improvements with measurable impact.</a:t>
            </a:r>
          </a:p>
        </p:txBody>
      </p:sp>
      <p:sp>
        <p:nvSpPr>
          <p:cNvPr id="33" name="TextBox 33"/>
          <p:cNvSpPr txBox="1"/>
          <p:nvPr/>
        </p:nvSpPr>
        <p:spPr>
          <a:xfrm>
            <a:off x="1071919" y="2511207"/>
            <a:ext cx="603051" cy="430277"/>
          </a:xfrm>
          <a:prstGeom prst="rect">
            <a:avLst/>
          </a:prstGeom>
        </p:spPr>
        <p:txBody>
          <a:bodyPr lIns="0" tIns="0" rIns="0" bIns="0" rtlCol="0" anchor="t">
            <a:spAutoFit/>
          </a:bodyPr>
          <a:lstStyle/>
          <a:p>
            <a:pPr algn="ctr">
              <a:lnSpc>
                <a:spcPts val="3417"/>
              </a:lnSpc>
              <a:spcBef>
                <a:spcPct val="0"/>
              </a:spcBef>
            </a:pPr>
            <a:r>
              <a:rPr lang="en-US" sz="2733" spc="-82">
                <a:solidFill>
                  <a:srgbClr val="2C3F42"/>
                </a:solidFill>
                <a:latin typeface="Bitter"/>
              </a:rPr>
              <a:t>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Freeform 6"/>
          <p:cNvSpPr/>
          <p:nvPr/>
        </p:nvSpPr>
        <p:spPr>
          <a:xfrm>
            <a:off x="0" y="-5802932"/>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61111" b="-61111"/>
            </a:stretch>
          </a:blipFill>
        </p:spPr>
      </p:sp>
      <p:sp>
        <p:nvSpPr>
          <p:cNvPr id="7" name="TextBox 7"/>
          <p:cNvSpPr txBox="1"/>
          <p:nvPr/>
        </p:nvSpPr>
        <p:spPr>
          <a:xfrm>
            <a:off x="2632586" y="1000125"/>
            <a:ext cx="13022829" cy="732522"/>
          </a:xfrm>
          <a:prstGeom prst="rect">
            <a:avLst/>
          </a:prstGeom>
        </p:spPr>
        <p:txBody>
          <a:bodyPr lIns="0" tIns="0" rIns="0" bIns="0" rtlCol="0" anchor="t">
            <a:spAutoFit/>
          </a:bodyPr>
          <a:lstStyle/>
          <a:p>
            <a:pPr algn="l">
              <a:lnSpc>
                <a:spcPts val="5822"/>
              </a:lnSpc>
            </a:pPr>
            <a:r>
              <a:rPr lang="en-US" sz="4658" spc="-139">
                <a:solidFill>
                  <a:srgbClr val="2C3F42"/>
                </a:solidFill>
                <a:latin typeface="Bitter"/>
              </a:rPr>
              <a:t>Challenges and Considerations in Lean Adoption</a:t>
            </a:r>
          </a:p>
        </p:txBody>
      </p:sp>
      <p:sp>
        <p:nvSpPr>
          <p:cNvPr id="8" name="TextBox 8"/>
          <p:cNvSpPr txBox="1"/>
          <p:nvPr/>
        </p:nvSpPr>
        <p:spPr>
          <a:xfrm>
            <a:off x="2877354" y="2803956"/>
            <a:ext cx="2500342" cy="430943"/>
          </a:xfrm>
          <a:prstGeom prst="rect">
            <a:avLst/>
          </a:prstGeom>
        </p:spPr>
        <p:txBody>
          <a:bodyPr lIns="0" tIns="0" rIns="0" bIns="0" rtlCol="0" anchor="t">
            <a:spAutoFit/>
          </a:bodyPr>
          <a:lstStyle/>
          <a:p>
            <a:pPr algn="l">
              <a:lnSpc>
                <a:spcPts val="3286"/>
              </a:lnSpc>
            </a:pPr>
            <a:r>
              <a:rPr lang="en-US" sz="2628" spc="-78">
                <a:solidFill>
                  <a:srgbClr val="2C3F42"/>
                </a:solidFill>
                <a:latin typeface="Bitter Bold"/>
              </a:rPr>
              <a:t>Cultural Shift</a:t>
            </a:r>
          </a:p>
        </p:txBody>
      </p:sp>
      <p:sp>
        <p:nvSpPr>
          <p:cNvPr id="9" name="TextBox 9"/>
          <p:cNvSpPr txBox="1"/>
          <p:nvPr/>
        </p:nvSpPr>
        <p:spPr>
          <a:xfrm>
            <a:off x="2877354" y="3421443"/>
            <a:ext cx="2500342" cy="5836856"/>
          </a:xfrm>
          <a:prstGeom prst="rect">
            <a:avLst/>
          </a:prstGeom>
        </p:spPr>
        <p:txBody>
          <a:bodyPr lIns="0" tIns="0" rIns="0" bIns="0" rtlCol="0" anchor="t">
            <a:spAutoFit/>
          </a:bodyPr>
          <a:lstStyle/>
          <a:p>
            <a:pPr algn="just">
              <a:lnSpc>
                <a:spcPts val="3365"/>
              </a:lnSpc>
            </a:pPr>
            <a:r>
              <a:rPr lang="en-US" sz="2103" spc="-42">
                <a:solidFill>
                  <a:srgbClr val="2C3F42"/>
                </a:solidFill>
                <a:latin typeface="Open Sans"/>
              </a:rPr>
              <a:t>Implementing Lean requires a fundamental change in organizational culture, where continuous improvement and employee empowerment become the norm. Resistance to change can be a significant hurdle to overcome.</a:t>
            </a:r>
          </a:p>
        </p:txBody>
      </p:sp>
      <p:sp>
        <p:nvSpPr>
          <p:cNvPr id="10" name="TextBox 10"/>
          <p:cNvSpPr txBox="1"/>
          <p:nvPr/>
        </p:nvSpPr>
        <p:spPr>
          <a:xfrm>
            <a:off x="6221670" y="2803956"/>
            <a:ext cx="2500342" cy="869093"/>
          </a:xfrm>
          <a:prstGeom prst="rect">
            <a:avLst/>
          </a:prstGeom>
        </p:spPr>
        <p:txBody>
          <a:bodyPr lIns="0" tIns="0" rIns="0" bIns="0" rtlCol="0" anchor="t">
            <a:spAutoFit/>
          </a:bodyPr>
          <a:lstStyle/>
          <a:p>
            <a:pPr algn="l">
              <a:lnSpc>
                <a:spcPts val="3286"/>
              </a:lnSpc>
            </a:pPr>
            <a:r>
              <a:rPr lang="en-US" sz="2628" spc="-78">
                <a:solidFill>
                  <a:srgbClr val="2C3F42"/>
                </a:solidFill>
                <a:latin typeface="Bitter Bold"/>
              </a:rPr>
              <a:t>Leadership Commitment</a:t>
            </a:r>
          </a:p>
        </p:txBody>
      </p:sp>
      <p:sp>
        <p:nvSpPr>
          <p:cNvPr id="11" name="TextBox 11"/>
          <p:cNvSpPr txBox="1"/>
          <p:nvPr/>
        </p:nvSpPr>
        <p:spPr>
          <a:xfrm>
            <a:off x="6221670" y="3838609"/>
            <a:ext cx="2500342" cy="4998656"/>
          </a:xfrm>
          <a:prstGeom prst="rect">
            <a:avLst/>
          </a:prstGeom>
        </p:spPr>
        <p:txBody>
          <a:bodyPr lIns="0" tIns="0" rIns="0" bIns="0" rtlCol="0" anchor="t">
            <a:spAutoFit/>
          </a:bodyPr>
          <a:lstStyle/>
          <a:p>
            <a:pPr algn="just">
              <a:lnSpc>
                <a:spcPts val="3365"/>
              </a:lnSpc>
            </a:pPr>
            <a:r>
              <a:rPr lang="en-US" sz="2103" spc="-42">
                <a:solidFill>
                  <a:srgbClr val="2C3F42"/>
                </a:solidFill>
                <a:latin typeface="Open Sans"/>
              </a:rPr>
              <a:t>Successful Lean transformations require unwavering support and commitment from senior leadership. Without buy-in at the top, Lean initiatives often struggle to gain traction throughout the organization.</a:t>
            </a:r>
          </a:p>
        </p:txBody>
      </p:sp>
      <p:sp>
        <p:nvSpPr>
          <p:cNvPr id="12" name="TextBox 12"/>
          <p:cNvSpPr txBox="1"/>
          <p:nvPr/>
        </p:nvSpPr>
        <p:spPr>
          <a:xfrm>
            <a:off x="9565988" y="2803956"/>
            <a:ext cx="2500342" cy="869093"/>
          </a:xfrm>
          <a:prstGeom prst="rect">
            <a:avLst/>
          </a:prstGeom>
        </p:spPr>
        <p:txBody>
          <a:bodyPr lIns="0" tIns="0" rIns="0" bIns="0" rtlCol="0" anchor="t">
            <a:spAutoFit/>
          </a:bodyPr>
          <a:lstStyle/>
          <a:p>
            <a:pPr algn="l">
              <a:lnSpc>
                <a:spcPts val="3286"/>
              </a:lnSpc>
            </a:pPr>
            <a:r>
              <a:rPr lang="en-US" sz="2628" spc="-78">
                <a:solidFill>
                  <a:srgbClr val="2C3F42"/>
                </a:solidFill>
                <a:latin typeface="Bitter Bold"/>
              </a:rPr>
              <a:t>Training and Upskilling</a:t>
            </a:r>
          </a:p>
        </p:txBody>
      </p:sp>
      <p:sp>
        <p:nvSpPr>
          <p:cNvPr id="13" name="TextBox 13"/>
          <p:cNvSpPr txBox="1"/>
          <p:nvPr/>
        </p:nvSpPr>
        <p:spPr>
          <a:xfrm>
            <a:off x="9565988" y="3838608"/>
            <a:ext cx="2500342" cy="5417756"/>
          </a:xfrm>
          <a:prstGeom prst="rect">
            <a:avLst/>
          </a:prstGeom>
        </p:spPr>
        <p:txBody>
          <a:bodyPr lIns="0" tIns="0" rIns="0" bIns="0" rtlCol="0" anchor="t">
            <a:spAutoFit/>
          </a:bodyPr>
          <a:lstStyle/>
          <a:p>
            <a:pPr algn="just">
              <a:lnSpc>
                <a:spcPts val="3365"/>
              </a:lnSpc>
            </a:pPr>
            <a:r>
              <a:rPr lang="en-US" sz="2103" spc="-42">
                <a:solidFill>
                  <a:srgbClr val="2C3F42"/>
                </a:solidFill>
                <a:latin typeface="Open Sans"/>
              </a:rPr>
              <a:t>Equipping employees with the necessary skills and knowledge to apply Lean principles is crucial. Comprehensive training programs help foster a Lean mindset and empower teams to drive continuous improvement.</a:t>
            </a:r>
          </a:p>
        </p:txBody>
      </p:sp>
      <p:sp>
        <p:nvSpPr>
          <p:cNvPr id="14" name="TextBox 14"/>
          <p:cNvSpPr txBox="1"/>
          <p:nvPr/>
        </p:nvSpPr>
        <p:spPr>
          <a:xfrm>
            <a:off x="12910304" y="2803956"/>
            <a:ext cx="2500343" cy="869093"/>
          </a:xfrm>
          <a:prstGeom prst="rect">
            <a:avLst/>
          </a:prstGeom>
        </p:spPr>
        <p:txBody>
          <a:bodyPr lIns="0" tIns="0" rIns="0" bIns="0" rtlCol="0" anchor="t">
            <a:spAutoFit/>
          </a:bodyPr>
          <a:lstStyle/>
          <a:p>
            <a:pPr algn="l">
              <a:lnSpc>
                <a:spcPts val="3286"/>
              </a:lnSpc>
            </a:pPr>
            <a:r>
              <a:rPr lang="en-US" sz="2628" spc="-78">
                <a:solidFill>
                  <a:srgbClr val="2C3F42"/>
                </a:solidFill>
                <a:latin typeface="Bitter Bold"/>
              </a:rPr>
              <a:t>Measuring Impact</a:t>
            </a:r>
          </a:p>
        </p:txBody>
      </p:sp>
      <p:sp>
        <p:nvSpPr>
          <p:cNvPr id="15" name="TextBox 15"/>
          <p:cNvSpPr txBox="1"/>
          <p:nvPr/>
        </p:nvSpPr>
        <p:spPr>
          <a:xfrm>
            <a:off x="12910304" y="3838608"/>
            <a:ext cx="2500343" cy="4998656"/>
          </a:xfrm>
          <a:prstGeom prst="rect">
            <a:avLst/>
          </a:prstGeom>
        </p:spPr>
        <p:txBody>
          <a:bodyPr lIns="0" tIns="0" rIns="0" bIns="0" rtlCol="0" anchor="t">
            <a:spAutoFit/>
          </a:bodyPr>
          <a:lstStyle/>
          <a:p>
            <a:pPr algn="just">
              <a:lnSpc>
                <a:spcPts val="3365"/>
              </a:lnSpc>
            </a:pPr>
            <a:r>
              <a:rPr lang="en-US" sz="2103" spc="-42">
                <a:solidFill>
                  <a:srgbClr val="2C3F42"/>
                </a:solidFill>
                <a:latin typeface="Open Sans"/>
              </a:rPr>
              <a:t>Quantifying the benefits of Lean can be challenging, as the improvements may not always be immediately visible. Establishing robust metrics and KPIs is essential to demonstrate the tangible impact of Lean initiatives.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alpha val="84706"/>
              </a:srgbClr>
            </a:solidFill>
          </p:spPr>
        </p:sp>
      </p:grpSp>
      <p:sp>
        <p:nvSpPr>
          <p:cNvPr id="9" name="TextBox 9"/>
          <p:cNvSpPr txBox="1"/>
          <p:nvPr/>
        </p:nvSpPr>
        <p:spPr>
          <a:xfrm>
            <a:off x="1028700" y="1374448"/>
            <a:ext cx="11270418" cy="860552"/>
          </a:xfrm>
          <a:prstGeom prst="rect">
            <a:avLst/>
          </a:prstGeom>
        </p:spPr>
        <p:txBody>
          <a:bodyPr lIns="0" tIns="0" rIns="0" bIns="0" rtlCol="0" anchor="t">
            <a:spAutoFit/>
          </a:bodyPr>
          <a:lstStyle/>
          <a:p>
            <a:pPr algn="l">
              <a:lnSpc>
                <a:spcPts val="6834"/>
              </a:lnSpc>
            </a:pPr>
            <a:r>
              <a:rPr lang="en-US" sz="5467" spc="-163">
                <a:solidFill>
                  <a:srgbClr val="2C3F42"/>
                </a:solidFill>
                <a:latin typeface="Bitter"/>
              </a:rPr>
              <a:t>Role of Leadership in Lean System</a:t>
            </a:r>
          </a:p>
        </p:txBody>
      </p:sp>
      <p:sp>
        <p:nvSpPr>
          <p:cNvPr id="10" name="TextBox 10"/>
          <p:cNvSpPr txBox="1"/>
          <p:nvPr/>
        </p:nvSpPr>
        <p:spPr>
          <a:xfrm>
            <a:off x="1028700" y="2574895"/>
            <a:ext cx="12565886" cy="2201476"/>
          </a:xfrm>
          <a:prstGeom prst="rect">
            <a:avLst/>
          </a:prstGeom>
        </p:spPr>
        <p:txBody>
          <a:bodyPr lIns="0" tIns="0" rIns="0" bIns="0" rtlCol="0" anchor="t">
            <a:spAutoFit/>
          </a:bodyPr>
          <a:lstStyle/>
          <a:p>
            <a:pPr algn="just">
              <a:lnSpc>
                <a:spcPts val="4475"/>
              </a:lnSpc>
            </a:pPr>
            <a:r>
              <a:rPr lang="en-US" sz="2487" spc="-49">
                <a:solidFill>
                  <a:srgbClr val="2C3F42"/>
                </a:solidFill>
                <a:latin typeface="Open Sans"/>
              </a:rPr>
              <a:t>Leadership plays a crucial role in implementing lean systems within an organization.</a:t>
            </a:r>
          </a:p>
          <a:p>
            <a:pPr algn="just">
              <a:lnSpc>
                <a:spcPts val="4475"/>
              </a:lnSpc>
            </a:pPr>
            <a:r>
              <a:rPr lang="en-US" sz="2487" spc="-49">
                <a:solidFill>
                  <a:srgbClr val="2C3F42"/>
                </a:solidFill>
                <a:latin typeface="Open Sans"/>
              </a:rPr>
              <a:t>Therefore, which includes:</a:t>
            </a:r>
          </a:p>
          <a:p>
            <a:pPr algn="just">
              <a:lnSpc>
                <a:spcPts val="4475"/>
              </a:lnSpc>
            </a:pPr>
            <a:r>
              <a:rPr lang="en-US" sz="2487" spc="-49">
                <a:solidFill>
                  <a:srgbClr val="2C3F42"/>
                </a:solidFill>
                <a:latin typeface="Open Sans"/>
              </a:rPr>
              <a:t> </a:t>
            </a:r>
          </a:p>
          <a:p>
            <a:pPr algn="just">
              <a:lnSpc>
                <a:spcPts val="4476"/>
              </a:lnSpc>
            </a:pPr>
            <a:endParaRPr lang="en-US" sz="2487" spc="-49">
              <a:solidFill>
                <a:srgbClr val="2C3F42"/>
              </a:solidFill>
              <a:latin typeface="Open Sans"/>
            </a:endParaRPr>
          </a:p>
        </p:txBody>
      </p:sp>
      <p:sp>
        <p:nvSpPr>
          <p:cNvPr id="11" name="TextBox 11"/>
          <p:cNvSpPr txBox="1"/>
          <p:nvPr/>
        </p:nvSpPr>
        <p:spPr>
          <a:xfrm>
            <a:off x="1028700" y="4110623"/>
            <a:ext cx="12565886" cy="4449376"/>
          </a:xfrm>
          <a:prstGeom prst="rect">
            <a:avLst/>
          </a:prstGeom>
        </p:spPr>
        <p:txBody>
          <a:bodyPr lIns="0" tIns="0" rIns="0" bIns="0" rtlCol="0" anchor="t">
            <a:spAutoFit/>
          </a:bodyPr>
          <a:lstStyle/>
          <a:p>
            <a:pPr algn="just">
              <a:lnSpc>
                <a:spcPts val="4475"/>
              </a:lnSpc>
            </a:pPr>
            <a:r>
              <a:rPr lang="en-US" sz="2487" spc="-49">
                <a:solidFill>
                  <a:srgbClr val="2C3F42"/>
                </a:solidFill>
                <a:latin typeface="Open Sans Bold"/>
              </a:rPr>
              <a:t>1. Vision Setting</a:t>
            </a:r>
          </a:p>
          <a:p>
            <a:pPr algn="just">
              <a:lnSpc>
                <a:spcPts val="4475"/>
              </a:lnSpc>
            </a:pPr>
            <a:r>
              <a:rPr lang="en-US" sz="2487" spc="-49">
                <a:solidFill>
                  <a:srgbClr val="2C3F42"/>
                </a:solidFill>
                <a:latin typeface="Open Sans Bold"/>
              </a:rPr>
              <a:t>2. Change Management</a:t>
            </a:r>
          </a:p>
          <a:p>
            <a:pPr algn="just">
              <a:lnSpc>
                <a:spcPts val="4475"/>
              </a:lnSpc>
            </a:pPr>
            <a:r>
              <a:rPr lang="en-US" sz="2487" spc="-49">
                <a:solidFill>
                  <a:srgbClr val="2C3F42"/>
                </a:solidFill>
                <a:latin typeface="Open Sans Bold"/>
              </a:rPr>
              <a:t>3. Commitment</a:t>
            </a:r>
          </a:p>
          <a:p>
            <a:pPr algn="just">
              <a:lnSpc>
                <a:spcPts val="4475"/>
              </a:lnSpc>
            </a:pPr>
            <a:r>
              <a:rPr lang="en-US" sz="2487" spc="-49">
                <a:solidFill>
                  <a:srgbClr val="2C3F42"/>
                </a:solidFill>
                <a:latin typeface="Open Sans Bold"/>
              </a:rPr>
              <a:t>4. Empowerment</a:t>
            </a:r>
          </a:p>
          <a:p>
            <a:pPr algn="just">
              <a:lnSpc>
                <a:spcPts val="4475"/>
              </a:lnSpc>
            </a:pPr>
            <a:r>
              <a:rPr lang="en-US" sz="2487" spc="-49">
                <a:solidFill>
                  <a:srgbClr val="2C3F42"/>
                </a:solidFill>
                <a:latin typeface="Open Sans Bold"/>
              </a:rPr>
              <a:t>5. Resource Allocation</a:t>
            </a:r>
          </a:p>
          <a:p>
            <a:pPr algn="just">
              <a:lnSpc>
                <a:spcPts val="4475"/>
              </a:lnSpc>
            </a:pPr>
            <a:r>
              <a:rPr lang="en-US" sz="2487" spc="-49">
                <a:solidFill>
                  <a:srgbClr val="2C3F42"/>
                </a:solidFill>
                <a:latin typeface="Open Sans Bold"/>
              </a:rPr>
              <a:t>6. Measurement and Feedback</a:t>
            </a:r>
          </a:p>
          <a:p>
            <a:pPr algn="just">
              <a:lnSpc>
                <a:spcPts val="4475"/>
              </a:lnSpc>
            </a:pPr>
            <a:r>
              <a:rPr lang="en-US" sz="2487" spc="-49">
                <a:solidFill>
                  <a:srgbClr val="2C3F42"/>
                </a:solidFill>
                <a:latin typeface="Open Sans Bold"/>
              </a:rPr>
              <a:t>7. Role Modeling</a:t>
            </a:r>
          </a:p>
          <a:p>
            <a:pPr algn="just">
              <a:lnSpc>
                <a:spcPts val="4476"/>
              </a:lnSpc>
            </a:pPr>
            <a:endParaRPr lang="en-US" sz="2487" spc="-49">
              <a:solidFill>
                <a:srgbClr val="2C3F42"/>
              </a:solidFill>
              <a:latin typeface="Open Sans Bold"/>
            </a:endParaRPr>
          </a:p>
        </p:txBody>
      </p:sp>
      <p:sp>
        <p:nvSpPr>
          <p:cNvPr id="12" name="Freeform 12"/>
          <p:cNvSpPr/>
          <p:nvPr/>
        </p:nvSpPr>
        <p:spPr>
          <a:xfrm>
            <a:off x="18288000" y="661571"/>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3"/>
            <a:stretch>
              <a:fillRect t="-61111" b="-61111"/>
            </a:stretch>
          </a:blipFill>
        </p:spPr>
      </p:sp>
      <p:sp>
        <p:nvSpPr>
          <p:cNvPr id="13" name="Freeform 13"/>
          <p:cNvSpPr/>
          <p:nvPr/>
        </p:nvSpPr>
        <p:spPr>
          <a:xfrm>
            <a:off x="13921911" y="-1704800"/>
            <a:ext cx="24224127" cy="17133451"/>
          </a:xfrm>
          <a:custGeom>
            <a:avLst/>
            <a:gdLst/>
            <a:ahLst/>
            <a:cxnLst/>
            <a:rect l="l" t="t" r="r" b="b"/>
            <a:pathLst>
              <a:path w="24224127" h="17133451">
                <a:moveTo>
                  <a:pt x="0" y="0"/>
                </a:moveTo>
                <a:lnTo>
                  <a:pt x="24224127" y="0"/>
                </a:lnTo>
                <a:lnTo>
                  <a:pt x="24224127" y="17133451"/>
                </a:lnTo>
                <a:lnTo>
                  <a:pt x="0" y="17133451"/>
                </a:lnTo>
                <a:lnTo>
                  <a:pt x="0" y="0"/>
                </a:lnTo>
                <a:close/>
              </a:path>
            </a:pathLst>
          </a:custGeom>
          <a:blipFill>
            <a:blip r:embed="rId3"/>
            <a:stretch>
              <a:fillRect t="-38880" b="-2504"/>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TextBox 6"/>
          <p:cNvSpPr txBox="1"/>
          <p:nvPr/>
        </p:nvSpPr>
        <p:spPr>
          <a:xfrm>
            <a:off x="2542729" y="1362195"/>
            <a:ext cx="8370823" cy="860552"/>
          </a:xfrm>
          <a:prstGeom prst="rect">
            <a:avLst/>
          </a:prstGeom>
        </p:spPr>
        <p:txBody>
          <a:bodyPr lIns="0" tIns="0" rIns="0" bIns="0" rtlCol="0" anchor="t">
            <a:spAutoFit/>
          </a:bodyPr>
          <a:lstStyle/>
          <a:p>
            <a:pPr algn="l">
              <a:lnSpc>
                <a:spcPts val="6834"/>
              </a:lnSpc>
            </a:pPr>
            <a:r>
              <a:rPr lang="en-US" sz="5467" spc="-163">
                <a:solidFill>
                  <a:srgbClr val="2C3F42"/>
                </a:solidFill>
                <a:latin typeface="Bitter"/>
              </a:rPr>
              <a:t>Benefits of Lean System</a:t>
            </a:r>
          </a:p>
        </p:txBody>
      </p:sp>
      <p:grpSp>
        <p:nvGrpSpPr>
          <p:cNvPr id="7" name="Group 7"/>
          <p:cNvGrpSpPr/>
          <p:nvPr/>
        </p:nvGrpSpPr>
        <p:grpSpPr>
          <a:xfrm>
            <a:off x="2542729" y="3203822"/>
            <a:ext cx="6467177" cy="2517279"/>
            <a:chOff x="0" y="0"/>
            <a:chExt cx="8622903" cy="3356372"/>
          </a:xfrm>
        </p:grpSpPr>
        <p:sp>
          <p:nvSpPr>
            <p:cNvPr id="8" name="Freeform 8"/>
            <p:cNvSpPr/>
            <p:nvPr/>
          </p:nvSpPr>
          <p:spPr>
            <a:xfrm>
              <a:off x="6350" y="6350"/>
              <a:ext cx="8610219" cy="3343656"/>
            </a:xfrm>
            <a:custGeom>
              <a:avLst/>
              <a:gdLst/>
              <a:ahLst/>
              <a:cxnLst/>
              <a:rect l="l" t="t" r="r" b="b"/>
              <a:pathLst>
                <a:path w="8610219" h="3343656">
                  <a:moveTo>
                    <a:pt x="0" y="166624"/>
                  </a:moveTo>
                  <a:cubicBezTo>
                    <a:pt x="0" y="74549"/>
                    <a:pt x="74803" y="0"/>
                    <a:pt x="167005" y="0"/>
                  </a:cubicBezTo>
                  <a:lnTo>
                    <a:pt x="8443214" y="0"/>
                  </a:lnTo>
                  <a:cubicBezTo>
                    <a:pt x="8535416" y="0"/>
                    <a:pt x="8610219" y="74549"/>
                    <a:pt x="8610219" y="166624"/>
                  </a:cubicBezTo>
                  <a:lnTo>
                    <a:pt x="8610219" y="3177032"/>
                  </a:lnTo>
                  <a:cubicBezTo>
                    <a:pt x="8610219" y="3269107"/>
                    <a:pt x="8535416" y="3343656"/>
                    <a:pt x="8443214" y="3343656"/>
                  </a:cubicBezTo>
                  <a:lnTo>
                    <a:pt x="167005" y="3343656"/>
                  </a:lnTo>
                  <a:cubicBezTo>
                    <a:pt x="74803" y="3343656"/>
                    <a:pt x="0" y="3269107"/>
                    <a:pt x="0" y="3177032"/>
                  </a:cubicBezTo>
                  <a:close/>
                </a:path>
              </a:pathLst>
            </a:custGeom>
            <a:solidFill>
              <a:srgbClr val="FCE2CF"/>
            </a:solidFill>
          </p:spPr>
        </p:sp>
        <p:sp>
          <p:nvSpPr>
            <p:cNvPr id="9" name="Freeform 9"/>
            <p:cNvSpPr/>
            <p:nvPr/>
          </p:nvSpPr>
          <p:spPr>
            <a:xfrm>
              <a:off x="0" y="0"/>
              <a:ext cx="8622919" cy="3356356"/>
            </a:xfrm>
            <a:custGeom>
              <a:avLst/>
              <a:gdLst/>
              <a:ahLst/>
              <a:cxnLst/>
              <a:rect l="l" t="t" r="r" b="b"/>
              <a:pathLst>
                <a:path w="8622919" h="3356356">
                  <a:moveTo>
                    <a:pt x="0" y="172974"/>
                  </a:moveTo>
                  <a:cubicBezTo>
                    <a:pt x="0" y="77470"/>
                    <a:pt x="77597" y="0"/>
                    <a:pt x="173355" y="0"/>
                  </a:cubicBezTo>
                  <a:lnTo>
                    <a:pt x="8449564" y="0"/>
                  </a:lnTo>
                  <a:lnTo>
                    <a:pt x="8449564" y="6350"/>
                  </a:lnTo>
                  <a:lnTo>
                    <a:pt x="8449564" y="0"/>
                  </a:lnTo>
                  <a:cubicBezTo>
                    <a:pt x="8545322" y="0"/>
                    <a:pt x="8622919" y="77470"/>
                    <a:pt x="8622919" y="172974"/>
                  </a:cubicBezTo>
                  <a:lnTo>
                    <a:pt x="8616569" y="172974"/>
                  </a:lnTo>
                  <a:lnTo>
                    <a:pt x="8622919" y="172974"/>
                  </a:lnTo>
                  <a:lnTo>
                    <a:pt x="8622919" y="3183382"/>
                  </a:lnTo>
                  <a:lnTo>
                    <a:pt x="8616569" y="3183382"/>
                  </a:lnTo>
                  <a:lnTo>
                    <a:pt x="8622919" y="3183382"/>
                  </a:lnTo>
                  <a:cubicBezTo>
                    <a:pt x="8622919" y="3278886"/>
                    <a:pt x="8545322" y="3356356"/>
                    <a:pt x="8449564" y="3356356"/>
                  </a:cubicBezTo>
                  <a:lnTo>
                    <a:pt x="8449564" y="3350006"/>
                  </a:lnTo>
                  <a:lnTo>
                    <a:pt x="8449564" y="3356356"/>
                  </a:lnTo>
                  <a:lnTo>
                    <a:pt x="173355" y="3356356"/>
                  </a:lnTo>
                  <a:lnTo>
                    <a:pt x="173355" y="3350006"/>
                  </a:lnTo>
                  <a:lnTo>
                    <a:pt x="173355" y="3356356"/>
                  </a:lnTo>
                  <a:cubicBezTo>
                    <a:pt x="77597" y="3356356"/>
                    <a:pt x="0" y="3278886"/>
                    <a:pt x="0" y="3183382"/>
                  </a:cubicBezTo>
                  <a:lnTo>
                    <a:pt x="0" y="172974"/>
                  </a:lnTo>
                  <a:lnTo>
                    <a:pt x="6350" y="172974"/>
                  </a:lnTo>
                  <a:lnTo>
                    <a:pt x="0" y="172974"/>
                  </a:lnTo>
                  <a:moveTo>
                    <a:pt x="12700" y="172974"/>
                  </a:moveTo>
                  <a:lnTo>
                    <a:pt x="12700" y="3183382"/>
                  </a:lnTo>
                  <a:lnTo>
                    <a:pt x="6350" y="3183382"/>
                  </a:lnTo>
                  <a:lnTo>
                    <a:pt x="12700" y="3183382"/>
                  </a:lnTo>
                  <a:cubicBezTo>
                    <a:pt x="12700" y="3271901"/>
                    <a:pt x="84582" y="3343656"/>
                    <a:pt x="173355" y="3343656"/>
                  </a:cubicBezTo>
                  <a:lnTo>
                    <a:pt x="8449564" y="3343656"/>
                  </a:lnTo>
                  <a:cubicBezTo>
                    <a:pt x="8538337" y="3343656"/>
                    <a:pt x="8610219" y="3271901"/>
                    <a:pt x="8610219" y="3183382"/>
                  </a:cubicBezTo>
                  <a:lnTo>
                    <a:pt x="8610219" y="172974"/>
                  </a:lnTo>
                  <a:cubicBezTo>
                    <a:pt x="8610219" y="84455"/>
                    <a:pt x="8538337" y="12700"/>
                    <a:pt x="8449564" y="12700"/>
                  </a:cubicBezTo>
                  <a:lnTo>
                    <a:pt x="173355" y="12700"/>
                  </a:lnTo>
                  <a:lnTo>
                    <a:pt x="173355" y="6350"/>
                  </a:lnTo>
                  <a:lnTo>
                    <a:pt x="173355" y="12700"/>
                  </a:lnTo>
                  <a:cubicBezTo>
                    <a:pt x="84582" y="12700"/>
                    <a:pt x="12700" y="84455"/>
                    <a:pt x="12700" y="172974"/>
                  </a:cubicBezTo>
                  <a:close/>
                </a:path>
              </a:pathLst>
            </a:custGeom>
            <a:solidFill>
              <a:srgbClr val="E2C8B5"/>
            </a:solidFill>
          </p:spPr>
        </p:sp>
      </p:grpSp>
      <p:sp>
        <p:nvSpPr>
          <p:cNvPr id="10" name="TextBox 10"/>
          <p:cNvSpPr txBox="1"/>
          <p:nvPr/>
        </p:nvSpPr>
        <p:spPr>
          <a:xfrm>
            <a:off x="2926169" y="3522494"/>
            <a:ext cx="3288982" cy="361593"/>
          </a:xfrm>
          <a:prstGeom prst="rect">
            <a:avLst/>
          </a:prstGeom>
        </p:spPr>
        <p:txBody>
          <a:bodyPr lIns="0" tIns="0" rIns="0" bIns="0" rtlCol="0" anchor="t">
            <a:spAutoFit/>
          </a:bodyPr>
          <a:lstStyle/>
          <a:p>
            <a:pPr algn="l">
              <a:lnSpc>
                <a:spcPts val="3417"/>
              </a:lnSpc>
            </a:pPr>
            <a:r>
              <a:rPr lang="en-US" sz="2733" spc="-82">
                <a:solidFill>
                  <a:srgbClr val="2C3F42"/>
                </a:solidFill>
                <a:latin typeface="Bitter"/>
              </a:rPr>
              <a:t>Improved Efficiency</a:t>
            </a:r>
          </a:p>
        </p:txBody>
      </p:sp>
      <p:sp>
        <p:nvSpPr>
          <p:cNvPr id="11" name="TextBox 11"/>
          <p:cNvSpPr txBox="1"/>
          <p:nvPr/>
        </p:nvSpPr>
        <p:spPr>
          <a:xfrm>
            <a:off x="2926169" y="4065865"/>
            <a:ext cx="5700296" cy="1279684"/>
          </a:xfrm>
          <a:prstGeom prst="rect">
            <a:avLst/>
          </a:prstGeom>
        </p:spPr>
        <p:txBody>
          <a:bodyPr lIns="0" tIns="0" rIns="0" bIns="0" rtlCol="0" anchor="t">
            <a:spAutoFit/>
          </a:bodyPr>
          <a:lstStyle/>
          <a:p>
            <a:pPr algn="just">
              <a:lnSpc>
                <a:spcPts val="3498"/>
              </a:lnSpc>
            </a:pPr>
            <a:r>
              <a:rPr lang="en-US" sz="2187" spc="-43">
                <a:solidFill>
                  <a:srgbClr val="2C3F42"/>
                </a:solidFill>
                <a:latin typeface="Open Sans"/>
              </a:rPr>
              <a:t>Lean reduces waste and non-value-added activities, leading to increased productivity and throughput.</a:t>
            </a:r>
          </a:p>
        </p:txBody>
      </p:sp>
      <p:grpSp>
        <p:nvGrpSpPr>
          <p:cNvPr id="12" name="Group 12"/>
          <p:cNvGrpSpPr/>
          <p:nvPr/>
        </p:nvGrpSpPr>
        <p:grpSpPr>
          <a:xfrm>
            <a:off x="9278094" y="3203822"/>
            <a:ext cx="6467178" cy="2517279"/>
            <a:chOff x="0" y="0"/>
            <a:chExt cx="8622903" cy="3356372"/>
          </a:xfrm>
        </p:grpSpPr>
        <p:sp>
          <p:nvSpPr>
            <p:cNvPr id="13" name="Freeform 13"/>
            <p:cNvSpPr/>
            <p:nvPr/>
          </p:nvSpPr>
          <p:spPr>
            <a:xfrm>
              <a:off x="6350" y="6350"/>
              <a:ext cx="8610219" cy="3343656"/>
            </a:xfrm>
            <a:custGeom>
              <a:avLst/>
              <a:gdLst/>
              <a:ahLst/>
              <a:cxnLst/>
              <a:rect l="l" t="t" r="r" b="b"/>
              <a:pathLst>
                <a:path w="8610219" h="3343656">
                  <a:moveTo>
                    <a:pt x="0" y="166624"/>
                  </a:moveTo>
                  <a:cubicBezTo>
                    <a:pt x="0" y="74549"/>
                    <a:pt x="74803" y="0"/>
                    <a:pt x="167005" y="0"/>
                  </a:cubicBezTo>
                  <a:lnTo>
                    <a:pt x="8443214" y="0"/>
                  </a:lnTo>
                  <a:cubicBezTo>
                    <a:pt x="8535416" y="0"/>
                    <a:pt x="8610219" y="74549"/>
                    <a:pt x="8610219" y="166624"/>
                  </a:cubicBezTo>
                  <a:lnTo>
                    <a:pt x="8610219" y="3177032"/>
                  </a:lnTo>
                  <a:cubicBezTo>
                    <a:pt x="8610219" y="3269107"/>
                    <a:pt x="8535416" y="3343656"/>
                    <a:pt x="8443214" y="3343656"/>
                  </a:cubicBezTo>
                  <a:lnTo>
                    <a:pt x="167005" y="3343656"/>
                  </a:lnTo>
                  <a:cubicBezTo>
                    <a:pt x="74803" y="3343656"/>
                    <a:pt x="0" y="3269107"/>
                    <a:pt x="0" y="3177032"/>
                  </a:cubicBezTo>
                  <a:close/>
                </a:path>
              </a:pathLst>
            </a:custGeom>
            <a:solidFill>
              <a:srgbClr val="FCE2CF"/>
            </a:solidFill>
          </p:spPr>
        </p:sp>
        <p:sp>
          <p:nvSpPr>
            <p:cNvPr id="14" name="Freeform 14"/>
            <p:cNvSpPr/>
            <p:nvPr/>
          </p:nvSpPr>
          <p:spPr>
            <a:xfrm>
              <a:off x="0" y="0"/>
              <a:ext cx="8622919" cy="3356356"/>
            </a:xfrm>
            <a:custGeom>
              <a:avLst/>
              <a:gdLst/>
              <a:ahLst/>
              <a:cxnLst/>
              <a:rect l="l" t="t" r="r" b="b"/>
              <a:pathLst>
                <a:path w="8622919" h="3356356">
                  <a:moveTo>
                    <a:pt x="0" y="172974"/>
                  </a:moveTo>
                  <a:cubicBezTo>
                    <a:pt x="0" y="77470"/>
                    <a:pt x="77597" y="0"/>
                    <a:pt x="173355" y="0"/>
                  </a:cubicBezTo>
                  <a:lnTo>
                    <a:pt x="8449564" y="0"/>
                  </a:lnTo>
                  <a:lnTo>
                    <a:pt x="8449564" y="6350"/>
                  </a:lnTo>
                  <a:lnTo>
                    <a:pt x="8449564" y="0"/>
                  </a:lnTo>
                  <a:cubicBezTo>
                    <a:pt x="8545322" y="0"/>
                    <a:pt x="8622919" y="77470"/>
                    <a:pt x="8622919" y="172974"/>
                  </a:cubicBezTo>
                  <a:lnTo>
                    <a:pt x="8616569" y="172974"/>
                  </a:lnTo>
                  <a:lnTo>
                    <a:pt x="8622919" y="172974"/>
                  </a:lnTo>
                  <a:lnTo>
                    <a:pt x="8622919" y="3183382"/>
                  </a:lnTo>
                  <a:lnTo>
                    <a:pt x="8616569" y="3183382"/>
                  </a:lnTo>
                  <a:lnTo>
                    <a:pt x="8622919" y="3183382"/>
                  </a:lnTo>
                  <a:cubicBezTo>
                    <a:pt x="8622919" y="3278886"/>
                    <a:pt x="8545322" y="3356356"/>
                    <a:pt x="8449564" y="3356356"/>
                  </a:cubicBezTo>
                  <a:lnTo>
                    <a:pt x="8449564" y="3350006"/>
                  </a:lnTo>
                  <a:lnTo>
                    <a:pt x="8449564" y="3356356"/>
                  </a:lnTo>
                  <a:lnTo>
                    <a:pt x="173355" y="3356356"/>
                  </a:lnTo>
                  <a:lnTo>
                    <a:pt x="173355" y="3350006"/>
                  </a:lnTo>
                  <a:lnTo>
                    <a:pt x="173355" y="3356356"/>
                  </a:lnTo>
                  <a:cubicBezTo>
                    <a:pt x="77597" y="3356356"/>
                    <a:pt x="0" y="3278886"/>
                    <a:pt x="0" y="3183382"/>
                  </a:cubicBezTo>
                  <a:lnTo>
                    <a:pt x="0" y="172974"/>
                  </a:lnTo>
                  <a:lnTo>
                    <a:pt x="6350" y="172974"/>
                  </a:lnTo>
                  <a:lnTo>
                    <a:pt x="0" y="172974"/>
                  </a:lnTo>
                  <a:moveTo>
                    <a:pt x="12700" y="172974"/>
                  </a:moveTo>
                  <a:lnTo>
                    <a:pt x="12700" y="3183382"/>
                  </a:lnTo>
                  <a:lnTo>
                    <a:pt x="6350" y="3183382"/>
                  </a:lnTo>
                  <a:lnTo>
                    <a:pt x="12700" y="3183382"/>
                  </a:lnTo>
                  <a:cubicBezTo>
                    <a:pt x="12700" y="3271901"/>
                    <a:pt x="84582" y="3343656"/>
                    <a:pt x="173355" y="3343656"/>
                  </a:cubicBezTo>
                  <a:lnTo>
                    <a:pt x="8449564" y="3343656"/>
                  </a:lnTo>
                  <a:cubicBezTo>
                    <a:pt x="8538337" y="3343656"/>
                    <a:pt x="8610219" y="3271901"/>
                    <a:pt x="8610219" y="3183382"/>
                  </a:cubicBezTo>
                  <a:lnTo>
                    <a:pt x="8610219" y="172974"/>
                  </a:lnTo>
                  <a:cubicBezTo>
                    <a:pt x="8610219" y="84455"/>
                    <a:pt x="8538337" y="12700"/>
                    <a:pt x="8449564" y="12700"/>
                  </a:cubicBezTo>
                  <a:lnTo>
                    <a:pt x="173355" y="12700"/>
                  </a:lnTo>
                  <a:lnTo>
                    <a:pt x="173355" y="6350"/>
                  </a:lnTo>
                  <a:lnTo>
                    <a:pt x="173355" y="12700"/>
                  </a:lnTo>
                  <a:cubicBezTo>
                    <a:pt x="84582" y="12700"/>
                    <a:pt x="12700" y="84455"/>
                    <a:pt x="12700" y="172974"/>
                  </a:cubicBezTo>
                  <a:close/>
                </a:path>
              </a:pathLst>
            </a:custGeom>
            <a:solidFill>
              <a:srgbClr val="E2C8B5"/>
            </a:solidFill>
          </p:spPr>
        </p:sp>
      </p:grpSp>
      <p:sp>
        <p:nvSpPr>
          <p:cNvPr id="15" name="TextBox 15"/>
          <p:cNvSpPr txBox="1"/>
          <p:nvPr/>
        </p:nvSpPr>
        <p:spPr>
          <a:xfrm>
            <a:off x="9661535" y="3522494"/>
            <a:ext cx="3288982" cy="361593"/>
          </a:xfrm>
          <a:prstGeom prst="rect">
            <a:avLst/>
          </a:prstGeom>
        </p:spPr>
        <p:txBody>
          <a:bodyPr lIns="0" tIns="0" rIns="0" bIns="0" rtlCol="0" anchor="t">
            <a:spAutoFit/>
          </a:bodyPr>
          <a:lstStyle/>
          <a:p>
            <a:pPr algn="l">
              <a:lnSpc>
                <a:spcPts val="3417"/>
              </a:lnSpc>
            </a:pPr>
            <a:r>
              <a:rPr lang="en-US" sz="2733" spc="-82">
                <a:solidFill>
                  <a:srgbClr val="2C3F42"/>
                </a:solidFill>
                <a:latin typeface="Bitter"/>
              </a:rPr>
              <a:t>Enhanced Quality</a:t>
            </a:r>
          </a:p>
        </p:txBody>
      </p:sp>
      <p:sp>
        <p:nvSpPr>
          <p:cNvPr id="16" name="TextBox 16"/>
          <p:cNvSpPr txBox="1"/>
          <p:nvPr/>
        </p:nvSpPr>
        <p:spPr>
          <a:xfrm>
            <a:off x="9661535" y="4065865"/>
            <a:ext cx="5700296" cy="1279684"/>
          </a:xfrm>
          <a:prstGeom prst="rect">
            <a:avLst/>
          </a:prstGeom>
        </p:spPr>
        <p:txBody>
          <a:bodyPr lIns="0" tIns="0" rIns="0" bIns="0" rtlCol="0" anchor="t">
            <a:spAutoFit/>
          </a:bodyPr>
          <a:lstStyle/>
          <a:p>
            <a:pPr algn="just">
              <a:lnSpc>
                <a:spcPts val="3498"/>
              </a:lnSpc>
            </a:pPr>
            <a:r>
              <a:rPr lang="en-US" sz="2187" spc="-43">
                <a:solidFill>
                  <a:srgbClr val="2C3F42"/>
                </a:solidFill>
                <a:latin typeface="Open Sans"/>
              </a:rPr>
              <a:t>Lean emphasizes defect prevention and continuous improvement, resulting in higher-quality products and services.</a:t>
            </a:r>
          </a:p>
        </p:txBody>
      </p:sp>
      <p:grpSp>
        <p:nvGrpSpPr>
          <p:cNvPr id="17" name="Group 17"/>
          <p:cNvGrpSpPr/>
          <p:nvPr/>
        </p:nvGrpSpPr>
        <p:grpSpPr>
          <a:xfrm>
            <a:off x="2542729" y="5989290"/>
            <a:ext cx="6467177" cy="2517279"/>
            <a:chOff x="0" y="0"/>
            <a:chExt cx="8622903" cy="3356372"/>
          </a:xfrm>
        </p:grpSpPr>
        <p:sp>
          <p:nvSpPr>
            <p:cNvPr id="18" name="Freeform 18"/>
            <p:cNvSpPr/>
            <p:nvPr/>
          </p:nvSpPr>
          <p:spPr>
            <a:xfrm>
              <a:off x="6350" y="6350"/>
              <a:ext cx="8610219" cy="3343656"/>
            </a:xfrm>
            <a:custGeom>
              <a:avLst/>
              <a:gdLst/>
              <a:ahLst/>
              <a:cxnLst/>
              <a:rect l="l" t="t" r="r" b="b"/>
              <a:pathLst>
                <a:path w="8610219" h="3343656">
                  <a:moveTo>
                    <a:pt x="0" y="166624"/>
                  </a:moveTo>
                  <a:cubicBezTo>
                    <a:pt x="0" y="74549"/>
                    <a:pt x="74803" y="0"/>
                    <a:pt x="167005" y="0"/>
                  </a:cubicBezTo>
                  <a:lnTo>
                    <a:pt x="8443214" y="0"/>
                  </a:lnTo>
                  <a:cubicBezTo>
                    <a:pt x="8535416" y="0"/>
                    <a:pt x="8610219" y="74549"/>
                    <a:pt x="8610219" y="166624"/>
                  </a:cubicBezTo>
                  <a:lnTo>
                    <a:pt x="8610219" y="3177032"/>
                  </a:lnTo>
                  <a:cubicBezTo>
                    <a:pt x="8610219" y="3269107"/>
                    <a:pt x="8535416" y="3343656"/>
                    <a:pt x="8443214" y="3343656"/>
                  </a:cubicBezTo>
                  <a:lnTo>
                    <a:pt x="167005" y="3343656"/>
                  </a:lnTo>
                  <a:cubicBezTo>
                    <a:pt x="74803" y="3343656"/>
                    <a:pt x="0" y="3269107"/>
                    <a:pt x="0" y="3177032"/>
                  </a:cubicBezTo>
                  <a:close/>
                </a:path>
              </a:pathLst>
            </a:custGeom>
            <a:solidFill>
              <a:srgbClr val="FCE2CF"/>
            </a:solidFill>
          </p:spPr>
        </p:sp>
        <p:sp>
          <p:nvSpPr>
            <p:cNvPr id="19" name="Freeform 19"/>
            <p:cNvSpPr/>
            <p:nvPr/>
          </p:nvSpPr>
          <p:spPr>
            <a:xfrm>
              <a:off x="0" y="0"/>
              <a:ext cx="8622919" cy="3356356"/>
            </a:xfrm>
            <a:custGeom>
              <a:avLst/>
              <a:gdLst/>
              <a:ahLst/>
              <a:cxnLst/>
              <a:rect l="l" t="t" r="r" b="b"/>
              <a:pathLst>
                <a:path w="8622919" h="3356356">
                  <a:moveTo>
                    <a:pt x="0" y="172974"/>
                  </a:moveTo>
                  <a:cubicBezTo>
                    <a:pt x="0" y="77470"/>
                    <a:pt x="77597" y="0"/>
                    <a:pt x="173355" y="0"/>
                  </a:cubicBezTo>
                  <a:lnTo>
                    <a:pt x="8449564" y="0"/>
                  </a:lnTo>
                  <a:lnTo>
                    <a:pt x="8449564" y="6350"/>
                  </a:lnTo>
                  <a:lnTo>
                    <a:pt x="8449564" y="0"/>
                  </a:lnTo>
                  <a:cubicBezTo>
                    <a:pt x="8545322" y="0"/>
                    <a:pt x="8622919" y="77470"/>
                    <a:pt x="8622919" y="172974"/>
                  </a:cubicBezTo>
                  <a:lnTo>
                    <a:pt x="8616569" y="172974"/>
                  </a:lnTo>
                  <a:lnTo>
                    <a:pt x="8622919" y="172974"/>
                  </a:lnTo>
                  <a:lnTo>
                    <a:pt x="8622919" y="3183382"/>
                  </a:lnTo>
                  <a:lnTo>
                    <a:pt x="8616569" y="3183382"/>
                  </a:lnTo>
                  <a:lnTo>
                    <a:pt x="8622919" y="3183382"/>
                  </a:lnTo>
                  <a:cubicBezTo>
                    <a:pt x="8622919" y="3278886"/>
                    <a:pt x="8545322" y="3356356"/>
                    <a:pt x="8449564" y="3356356"/>
                  </a:cubicBezTo>
                  <a:lnTo>
                    <a:pt x="8449564" y="3350006"/>
                  </a:lnTo>
                  <a:lnTo>
                    <a:pt x="8449564" y="3356356"/>
                  </a:lnTo>
                  <a:lnTo>
                    <a:pt x="173355" y="3356356"/>
                  </a:lnTo>
                  <a:lnTo>
                    <a:pt x="173355" y="3350006"/>
                  </a:lnTo>
                  <a:lnTo>
                    <a:pt x="173355" y="3356356"/>
                  </a:lnTo>
                  <a:cubicBezTo>
                    <a:pt x="77597" y="3356356"/>
                    <a:pt x="0" y="3278886"/>
                    <a:pt x="0" y="3183382"/>
                  </a:cubicBezTo>
                  <a:lnTo>
                    <a:pt x="0" y="172974"/>
                  </a:lnTo>
                  <a:lnTo>
                    <a:pt x="6350" y="172974"/>
                  </a:lnTo>
                  <a:lnTo>
                    <a:pt x="0" y="172974"/>
                  </a:lnTo>
                  <a:moveTo>
                    <a:pt x="12700" y="172974"/>
                  </a:moveTo>
                  <a:lnTo>
                    <a:pt x="12700" y="3183382"/>
                  </a:lnTo>
                  <a:lnTo>
                    <a:pt x="6350" y="3183382"/>
                  </a:lnTo>
                  <a:lnTo>
                    <a:pt x="12700" y="3183382"/>
                  </a:lnTo>
                  <a:cubicBezTo>
                    <a:pt x="12700" y="3271901"/>
                    <a:pt x="84582" y="3343656"/>
                    <a:pt x="173355" y="3343656"/>
                  </a:cubicBezTo>
                  <a:lnTo>
                    <a:pt x="8449564" y="3343656"/>
                  </a:lnTo>
                  <a:cubicBezTo>
                    <a:pt x="8538337" y="3343656"/>
                    <a:pt x="8610219" y="3271901"/>
                    <a:pt x="8610219" y="3183382"/>
                  </a:cubicBezTo>
                  <a:lnTo>
                    <a:pt x="8610219" y="172974"/>
                  </a:lnTo>
                  <a:cubicBezTo>
                    <a:pt x="8610219" y="84455"/>
                    <a:pt x="8538337" y="12700"/>
                    <a:pt x="8449564" y="12700"/>
                  </a:cubicBezTo>
                  <a:lnTo>
                    <a:pt x="173355" y="12700"/>
                  </a:lnTo>
                  <a:lnTo>
                    <a:pt x="173355" y="6350"/>
                  </a:lnTo>
                  <a:lnTo>
                    <a:pt x="173355" y="12700"/>
                  </a:lnTo>
                  <a:cubicBezTo>
                    <a:pt x="84582" y="12700"/>
                    <a:pt x="12700" y="84455"/>
                    <a:pt x="12700" y="172974"/>
                  </a:cubicBezTo>
                  <a:close/>
                </a:path>
              </a:pathLst>
            </a:custGeom>
            <a:solidFill>
              <a:srgbClr val="E2C8B5"/>
            </a:solidFill>
          </p:spPr>
        </p:sp>
      </p:grpSp>
      <p:sp>
        <p:nvSpPr>
          <p:cNvPr id="20" name="TextBox 20"/>
          <p:cNvSpPr txBox="1"/>
          <p:nvPr/>
        </p:nvSpPr>
        <p:spPr>
          <a:xfrm>
            <a:off x="2926169" y="6307961"/>
            <a:ext cx="3288982" cy="361593"/>
          </a:xfrm>
          <a:prstGeom prst="rect">
            <a:avLst/>
          </a:prstGeom>
        </p:spPr>
        <p:txBody>
          <a:bodyPr lIns="0" tIns="0" rIns="0" bIns="0" rtlCol="0" anchor="t">
            <a:spAutoFit/>
          </a:bodyPr>
          <a:lstStyle/>
          <a:p>
            <a:pPr algn="l">
              <a:lnSpc>
                <a:spcPts val="3417"/>
              </a:lnSpc>
            </a:pPr>
            <a:r>
              <a:rPr lang="en-US" sz="2733" spc="-82">
                <a:solidFill>
                  <a:srgbClr val="2C3F42"/>
                </a:solidFill>
                <a:latin typeface="Bitter"/>
              </a:rPr>
              <a:t>Cost Savings</a:t>
            </a:r>
          </a:p>
        </p:txBody>
      </p:sp>
      <p:sp>
        <p:nvSpPr>
          <p:cNvPr id="21" name="TextBox 21"/>
          <p:cNvSpPr txBox="1"/>
          <p:nvPr/>
        </p:nvSpPr>
        <p:spPr>
          <a:xfrm>
            <a:off x="2926169" y="6851332"/>
            <a:ext cx="5700296" cy="1279684"/>
          </a:xfrm>
          <a:prstGeom prst="rect">
            <a:avLst/>
          </a:prstGeom>
        </p:spPr>
        <p:txBody>
          <a:bodyPr lIns="0" tIns="0" rIns="0" bIns="0" rtlCol="0" anchor="t">
            <a:spAutoFit/>
          </a:bodyPr>
          <a:lstStyle/>
          <a:p>
            <a:pPr algn="just">
              <a:lnSpc>
                <a:spcPts val="3498"/>
              </a:lnSpc>
            </a:pPr>
            <a:r>
              <a:rPr lang="en-US" sz="2187" spc="-43">
                <a:solidFill>
                  <a:srgbClr val="2C3F42"/>
                </a:solidFill>
                <a:latin typeface="Open Sans"/>
              </a:rPr>
              <a:t>By eliminating waste and optimizing processes, Lean can significantly reduce operational costs.</a:t>
            </a:r>
          </a:p>
        </p:txBody>
      </p:sp>
      <p:grpSp>
        <p:nvGrpSpPr>
          <p:cNvPr id="22" name="Group 22"/>
          <p:cNvGrpSpPr/>
          <p:nvPr/>
        </p:nvGrpSpPr>
        <p:grpSpPr>
          <a:xfrm>
            <a:off x="9278094" y="5989290"/>
            <a:ext cx="6467178" cy="2517279"/>
            <a:chOff x="0" y="0"/>
            <a:chExt cx="8622903" cy="3356372"/>
          </a:xfrm>
        </p:grpSpPr>
        <p:sp>
          <p:nvSpPr>
            <p:cNvPr id="23" name="Freeform 23"/>
            <p:cNvSpPr/>
            <p:nvPr/>
          </p:nvSpPr>
          <p:spPr>
            <a:xfrm>
              <a:off x="6350" y="6350"/>
              <a:ext cx="8610219" cy="3343656"/>
            </a:xfrm>
            <a:custGeom>
              <a:avLst/>
              <a:gdLst/>
              <a:ahLst/>
              <a:cxnLst/>
              <a:rect l="l" t="t" r="r" b="b"/>
              <a:pathLst>
                <a:path w="8610219" h="3343656">
                  <a:moveTo>
                    <a:pt x="0" y="166624"/>
                  </a:moveTo>
                  <a:cubicBezTo>
                    <a:pt x="0" y="74549"/>
                    <a:pt x="74803" y="0"/>
                    <a:pt x="167005" y="0"/>
                  </a:cubicBezTo>
                  <a:lnTo>
                    <a:pt x="8443214" y="0"/>
                  </a:lnTo>
                  <a:cubicBezTo>
                    <a:pt x="8535416" y="0"/>
                    <a:pt x="8610219" y="74549"/>
                    <a:pt x="8610219" y="166624"/>
                  </a:cubicBezTo>
                  <a:lnTo>
                    <a:pt x="8610219" y="3177032"/>
                  </a:lnTo>
                  <a:cubicBezTo>
                    <a:pt x="8610219" y="3269107"/>
                    <a:pt x="8535416" y="3343656"/>
                    <a:pt x="8443214" y="3343656"/>
                  </a:cubicBezTo>
                  <a:lnTo>
                    <a:pt x="167005" y="3343656"/>
                  </a:lnTo>
                  <a:cubicBezTo>
                    <a:pt x="74803" y="3343656"/>
                    <a:pt x="0" y="3269107"/>
                    <a:pt x="0" y="3177032"/>
                  </a:cubicBezTo>
                  <a:close/>
                </a:path>
              </a:pathLst>
            </a:custGeom>
            <a:solidFill>
              <a:srgbClr val="FCE2CF"/>
            </a:solidFill>
          </p:spPr>
        </p:sp>
        <p:sp>
          <p:nvSpPr>
            <p:cNvPr id="24" name="Freeform 24"/>
            <p:cNvSpPr/>
            <p:nvPr/>
          </p:nvSpPr>
          <p:spPr>
            <a:xfrm>
              <a:off x="0" y="0"/>
              <a:ext cx="8622919" cy="3356356"/>
            </a:xfrm>
            <a:custGeom>
              <a:avLst/>
              <a:gdLst/>
              <a:ahLst/>
              <a:cxnLst/>
              <a:rect l="l" t="t" r="r" b="b"/>
              <a:pathLst>
                <a:path w="8622919" h="3356356">
                  <a:moveTo>
                    <a:pt x="0" y="172974"/>
                  </a:moveTo>
                  <a:cubicBezTo>
                    <a:pt x="0" y="77470"/>
                    <a:pt x="77597" y="0"/>
                    <a:pt x="173355" y="0"/>
                  </a:cubicBezTo>
                  <a:lnTo>
                    <a:pt x="8449564" y="0"/>
                  </a:lnTo>
                  <a:lnTo>
                    <a:pt x="8449564" y="6350"/>
                  </a:lnTo>
                  <a:lnTo>
                    <a:pt x="8449564" y="0"/>
                  </a:lnTo>
                  <a:cubicBezTo>
                    <a:pt x="8545322" y="0"/>
                    <a:pt x="8622919" y="77470"/>
                    <a:pt x="8622919" y="172974"/>
                  </a:cubicBezTo>
                  <a:lnTo>
                    <a:pt x="8616569" y="172974"/>
                  </a:lnTo>
                  <a:lnTo>
                    <a:pt x="8622919" y="172974"/>
                  </a:lnTo>
                  <a:lnTo>
                    <a:pt x="8622919" y="3183382"/>
                  </a:lnTo>
                  <a:lnTo>
                    <a:pt x="8616569" y="3183382"/>
                  </a:lnTo>
                  <a:lnTo>
                    <a:pt x="8622919" y="3183382"/>
                  </a:lnTo>
                  <a:cubicBezTo>
                    <a:pt x="8622919" y="3278886"/>
                    <a:pt x="8545322" y="3356356"/>
                    <a:pt x="8449564" y="3356356"/>
                  </a:cubicBezTo>
                  <a:lnTo>
                    <a:pt x="8449564" y="3350006"/>
                  </a:lnTo>
                  <a:lnTo>
                    <a:pt x="8449564" y="3356356"/>
                  </a:lnTo>
                  <a:lnTo>
                    <a:pt x="173355" y="3356356"/>
                  </a:lnTo>
                  <a:lnTo>
                    <a:pt x="173355" y="3350006"/>
                  </a:lnTo>
                  <a:lnTo>
                    <a:pt x="173355" y="3356356"/>
                  </a:lnTo>
                  <a:cubicBezTo>
                    <a:pt x="77597" y="3356356"/>
                    <a:pt x="0" y="3278886"/>
                    <a:pt x="0" y="3183382"/>
                  </a:cubicBezTo>
                  <a:lnTo>
                    <a:pt x="0" y="172974"/>
                  </a:lnTo>
                  <a:lnTo>
                    <a:pt x="6350" y="172974"/>
                  </a:lnTo>
                  <a:lnTo>
                    <a:pt x="0" y="172974"/>
                  </a:lnTo>
                  <a:moveTo>
                    <a:pt x="12700" y="172974"/>
                  </a:moveTo>
                  <a:lnTo>
                    <a:pt x="12700" y="3183382"/>
                  </a:lnTo>
                  <a:lnTo>
                    <a:pt x="6350" y="3183382"/>
                  </a:lnTo>
                  <a:lnTo>
                    <a:pt x="12700" y="3183382"/>
                  </a:lnTo>
                  <a:cubicBezTo>
                    <a:pt x="12700" y="3271901"/>
                    <a:pt x="84582" y="3343656"/>
                    <a:pt x="173355" y="3343656"/>
                  </a:cubicBezTo>
                  <a:lnTo>
                    <a:pt x="8449564" y="3343656"/>
                  </a:lnTo>
                  <a:cubicBezTo>
                    <a:pt x="8538337" y="3343656"/>
                    <a:pt x="8610219" y="3271901"/>
                    <a:pt x="8610219" y="3183382"/>
                  </a:cubicBezTo>
                  <a:lnTo>
                    <a:pt x="8610219" y="172974"/>
                  </a:lnTo>
                  <a:cubicBezTo>
                    <a:pt x="8610219" y="84455"/>
                    <a:pt x="8538337" y="12700"/>
                    <a:pt x="8449564" y="12700"/>
                  </a:cubicBezTo>
                  <a:lnTo>
                    <a:pt x="173355" y="12700"/>
                  </a:lnTo>
                  <a:lnTo>
                    <a:pt x="173355" y="6350"/>
                  </a:lnTo>
                  <a:lnTo>
                    <a:pt x="173355" y="12700"/>
                  </a:lnTo>
                  <a:cubicBezTo>
                    <a:pt x="84582" y="12700"/>
                    <a:pt x="12700" y="84455"/>
                    <a:pt x="12700" y="172974"/>
                  </a:cubicBezTo>
                  <a:close/>
                </a:path>
              </a:pathLst>
            </a:custGeom>
            <a:solidFill>
              <a:srgbClr val="E2C8B5"/>
            </a:solidFill>
          </p:spPr>
        </p:sp>
      </p:grpSp>
      <p:sp>
        <p:nvSpPr>
          <p:cNvPr id="25" name="TextBox 25"/>
          <p:cNvSpPr txBox="1"/>
          <p:nvPr/>
        </p:nvSpPr>
        <p:spPr>
          <a:xfrm>
            <a:off x="9661535" y="6307961"/>
            <a:ext cx="3288982" cy="430276"/>
          </a:xfrm>
          <a:prstGeom prst="rect">
            <a:avLst/>
          </a:prstGeom>
        </p:spPr>
        <p:txBody>
          <a:bodyPr lIns="0" tIns="0" rIns="0" bIns="0" rtlCol="0" anchor="t">
            <a:spAutoFit/>
          </a:bodyPr>
          <a:lstStyle/>
          <a:p>
            <a:pPr algn="l">
              <a:lnSpc>
                <a:spcPts val="3417"/>
              </a:lnSpc>
            </a:pPr>
            <a:r>
              <a:rPr lang="en-US" sz="2733" spc="-82">
                <a:solidFill>
                  <a:srgbClr val="2C3F42"/>
                </a:solidFill>
                <a:latin typeface="Bitter"/>
              </a:rPr>
              <a:t>Waste Reduce</a:t>
            </a:r>
          </a:p>
        </p:txBody>
      </p:sp>
      <p:sp>
        <p:nvSpPr>
          <p:cNvPr id="26" name="TextBox 26"/>
          <p:cNvSpPr txBox="1"/>
          <p:nvPr/>
        </p:nvSpPr>
        <p:spPr>
          <a:xfrm>
            <a:off x="9661535" y="6851332"/>
            <a:ext cx="5700296" cy="1279684"/>
          </a:xfrm>
          <a:prstGeom prst="rect">
            <a:avLst/>
          </a:prstGeom>
        </p:spPr>
        <p:txBody>
          <a:bodyPr lIns="0" tIns="0" rIns="0" bIns="0" rtlCol="0" anchor="t">
            <a:spAutoFit/>
          </a:bodyPr>
          <a:lstStyle/>
          <a:p>
            <a:pPr algn="just">
              <a:lnSpc>
                <a:spcPts val="3498"/>
              </a:lnSpc>
            </a:pPr>
            <a:r>
              <a:rPr lang="en-US" sz="2187" spc="-43">
                <a:solidFill>
                  <a:srgbClr val="2C3F42"/>
                </a:solidFill>
                <a:latin typeface="Open Sans"/>
              </a:rPr>
              <a:t>Lean systems are designed to be responsive to changing customer demands and Eliminating waste lowers costs.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Freeform 6"/>
          <p:cNvSpPr/>
          <p:nvPr/>
        </p:nvSpPr>
        <p:spPr>
          <a:xfrm>
            <a:off x="-2137558" y="-2057400"/>
            <a:ext cx="4275117" cy="4114800"/>
          </a:xfrm>
          <a:custGeom>
            <a:avLst/>
            <a:gdLst/>
            <a:ahLst/>
            <a:cxnLst/>
            <a:rect l="l" t="t" r="r" b="b"/>
            <a:pathLst>
              <a:path w="4275117" h="4114800">
                <a:moveTo>
                  <a:pt x="0" y="0"/>
                </a:moveTo>
                <a:lnTo>
                  <a:pt x="4275116" y="0"/>
                </a:lnTo>
                <a:lnTo>
                  <a:pt x="4275116" y="4114800"/>
                </a:lnTo>
                <a:lnTo>
                  <a:pt x="0" y="4114800"/>
                </a:lnTo>
                <a:lnTo>
                  <a:pt x="0" y="0"/>
                </a:lnTo>
                <a:close/>
              </a:path>
            </a:pathLst>
          </a:custGeom>
          <a:blipFill>
            <a:blip r:embed="rId2">
              <a:alphaModFix amt="50000"/>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15428603" y="8116482"/>
            <a:ext cx="4275117" cy="4114800"/>
          </a:xfrm>
          <a:custGeom>
            <a:avLst/>
            <a:gdLst/>
            <a:ahLst/>
            <a:cxnLst/>
            <a:rect l="l" t="t" r="r" b="b"/>
            <a:pathLst>
              <a:path w="4275117" h="4114800">
                <a:moveTo>
                  <a:pt x="0" y="0"/>
                </a:moveTo>
                <a:lnTo>
                  <a:pt x="4275117" y="0"/>
                </a:lnTo>
                <a:lnTo>
                  <a:pt x="4275117" y="4114800"/>
                </a:lnTo>
                <a:lnTo>
                  <a:pt x="0" y="4114800"/>
                </a:lnTo>
                <a:lnTo>
                  <a:pt x="0" y="0"/>
                </a:lnTo>
                <a:close/>
              </a:path>
            </a:pathLst>
          </a:custGeom>
          <a:blipFill>
            <a:blip r:embed="rId2">
              <a:alphaModFix amt="50000"/>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506068" y="2170518"/>
            <a:ext cx="15275864" cy="5945965"/>
            <a:chOff x="0" y="0"/>
            <a:chExt cx="8622903" cy="3356372"/>
          </a:xfrm>
        </p:grpSpPr>
        <p:sp>
          <p:nvSpPr>
            <p:cNvPr id="9" name="Freeform 9"/>
            <p:cNvSpPr/>
            <p:nvPr/>
          </p:nvSpPr>
          <p:spPr>
            <a:xfrm>
              <a:off x="6350" y="6350"/>
              <a:ext cx="8610219" cy="3343656"/>
            </a:xfrm>
            <a:custGeom>
              <a:avLst/>
              <a:gdLst/>
              <a:ahLst/>
              <a:cxnLst/>
              <a:rect l="l" t="t" r="r" b="b"/>
              <a:pathLst>
                <a:path w="8610219" h="3343656">
                  <a:moveTo>
                    <a:pt x="0" y="166624"/>
                  </a:moveTo>
                  <a:cubicBezTo>
                    <a:pt x="0" y="74549"/>
                    <a:pt x="74803" y="0"/>
                    <a:pt x="167005" y="0"/>
                  </a:cubicBezTo>
                  <a:lnTo>
                    <a:pt x="8443214" y="0"/>
                  </a:lnTo>
                  <a:cubicBezTo>
                    <a:pt x="8535416" y="0"/>
                    <a:pt x="8610219" y="74549"/>
                    <a:pt x="8610219" y="166624"/>
                  </a:cubicBezTo>
                  <a:lnTo>
                    <a:pt x="8610219" y="3177032"/>
                  </a:lnTo>
                  <a:cubicBezTo>
                    <a:pt x="8610219" y="3269107"/>
                    <a:pt x="8535416" y="3343656"/>
                    <a:pt x="8443214" y="3343656"/>
                  </a:cubicBezTo>
                  <a:lnTo>
                    <a:pt x="167005" y="3343656"/>
                  </a:lnTo>
                  <a:cubicBezTo>
                    <a:pt x="74803" y="3343656"/>
                    <a:pt x="0" y="3269107"/>
                    <a:pt x="0" y="3177032"/>
                  </a:cubicBezTo>
                  <a:close/>
                </a:path>
              </a:pathLst>
            </a:custGeom>
            <a:solidFill>
              <a:srgbClr val="FCE2CF">
                <a:alpha val="53725"/>
              </a:srgbClr>
            </a:solidFill>
          </p:spPr>
        </p:sp>
        <p:sp>
          <p:nvSpPr>
            <p:cNvPr id="10" name="Freeform 10"/>
            <p:cNvSpPr/>
            <p:nvPr/>
          </p:nvSpPr>
          <p:spPr>
            <a:xfrm>
              <a:off x="0" y="0"/>
              <a:ext cx="8622919" cy="3356356"/>
            </a:xfrm>
            <a:custGeom>
              <a:avLst/>
              <a:gdLst/>
              <a:ahLst/>
              <a:cxnLst/>
              <a:rect l="l" t="t" r="r" b="b"/>
              <a:pathLst>
                <a:path w="8622919" h="3356356">
                  <a:moveTo>
                    <a:pt x="0" y="172974"/>
                  </a:moveTo>
                  <a:cubicBezTo>
                    <a:pt x="0" y="77470"/>
                    <a:pt x="77597" y="0"/>
                    <a:pt x="173355" y="0"/>
                  </a:cubicBezTo>
                  <a:lnTo>
                    <a:pt x="8449564" y="0"/>
                  </a:lnTo>
                  <a:lnTo>
                    <a:pt x="8449564" y="6350"/>
                  </a:lnTo>
                  <a:lnTo>
                    <a:pt x="8449564" y="0"/>
                  </a:lnTo>
                  <a:cubicBezTo>
                    <a:pt x="8545322" y="0"/>
                    <a:pt x="8622919" y="77470"/>
                    <a:pt x="8622919" y="172974"/>
                  </a:cubicBezTo>
                  <a:lnTo>
                    <a:pt x="8616569" y="172974"/>
                  </a:lnTo>
                  <a:lnTo>
                    <a:pt x="8622919" y="172974"/>
                  </a:lnTo>
                  <a:lnTo>
                    <a:pt x="8622919" y="3183382"/>
                  </a:lnTo>
                  <a:lnTo>
                    <a:pt x="8616569" y="3183382"/>
                  </a:lnTo>
                  <a:lnTo>
                    <a:pt x="8622919" y="3183382"/>
                  </a:lnTo>
                  <a:cubicBezTo>
                    <a:pt x="8622919" y="3278886"/>
                    <a:pt x="8545322" y="3356356"/>
                    <a:pt x="8449564" y="3356356"/>
                  </a:cubicBezTo>
                  <a:lnTo>
                    <a:pt x="8449564" y="3350006"/>
                  </a:lnTo>
                  <a:lnTo>
                    <a:pt x="8449564" y="3356356"/>
                  </a:lnTo>
                  <a:lnTo>
                    <a:pt x="173355" y="3356356"/>
                  </a:lnTo>
                  <a:lnTo>
                    <a:pt x="173355" y="3350006"/>
                  </a:lnTo>
                  <a:lnTo>
                    <a:pt x="173355" y="3356356"/>
                  </a:lnTo>
                  <a:cubicBezTo>
                    <a:pt x="77597" y="3356356"/>
                    <a:pt x="0" y="3278886"/>
                    <a:pt x="0" y="3183382"/>
                  </a:cubicBezTo>
                  <a:lnTo>
                    <a:pt x="0" y="172974"/>
                  </a:lnTo>
                  <a:lnTo>
                    <a:pt x="6350" y="172974"/>
                  </a:lnTo>
                  <a:lnTo>
                    <a:pt x="0" y="172974"/>
                  </a:lnTo>
                  <a:moveTo>
                    <a:pt x="12700" y="172974"/>
                  </a:moveTo>
                  <a:lnTo>
                    <a:pt x="12700" y="3183382"/>
                  </a:lnTo>
                  <a:lnTo>
                    <a:pt x="6350" y="3183382"/>
                  </a:lnTo>
                  <a:lnTo>
                    <a:pt x="12700" y="3183382"/>
                  </a:lnTo>
                  <a:cubicBezTo>
                    <a:pt x="12700" y="3271901"/>
                    <a:pt x="84582" y="3343656"/>
                    <a:pt x="173355" y="3343656"/>
                  </a:cubicBezTo>
                  <a:lnTo>
                    <a:pt x="8449564" y="3343656"/>
                  </a:lnTo>
                  <a:cubicBezTo>
                    <a:pt x="8538337" y="3343656"/>
                    <a:pt x="8610219" y="3271901"/>
                    <a:pt x="8610219" y="3183382"/>
                  </a:cubicBezTo>
                  <a:lnTo>
                    <a:pt x="8610219" y="172974"/>
                  </a:lnTo>
                  <a:cubicBezTo>
                    <a:pt x="8610219" y="84455"/>
                    <a:pt x="8538337" y="12700"/>
                    <a:pt x="8449564" y="12700"/>
                  </a:cubicBezTo>
                  <a:lnTo>
                    <a:pt x="173355" y="12700"/>
                  </a:lnTo>
                  <a:lnTo>
                    <a:pt x="173355" y="6350"/>
                  </a:lnTo>
                  <a:lnTo>
                    <a:pt x="173355" y="12700"/>
                  </a:lnTo>
                  <a:cubicBezTo>
                    <a:pt x="84582" y="12700"/>
                    <a:pt x="12700" y="84455"/>
                    <a:pt x="12700" y="172974"/>
                  </a:cubicBezTo>
                  <a:close/>
                </a:path>
              </a:pathLst>
            </a:custGeom>
            <a:solidFill>
              <a:srgbClr val="E2C8B5">
                <a:alpha val="53725"/>
              </a:srgbClr>
            </a:solidFill>
          </p:spPr>
        </p:sp>
      </p:grpSp>
      <p:sp>
        <p:nvSpPr>
          <p:cNvPr id="11" name="TextBox 11"/>
          <p:cNvSpPr txBox="1"/>
          <p:nvPr/>
        </p:nvSpPr>
        <p:spPr>
          <a:xfrm>
            <a:off x="2638931" y="3782496"/>
            <a:ext cx="6760845" cy="860552"/>
          </a:xfrm>
          <a:prstGeom prst="rect">
            <a:avLst/>
          </a:prstGeom>
        </p:spPr>
        <p:txBody>
          <a:bodyPr lIns="0" tIns="0" rIns="0" bIns="0" rtlCol="0" anchor="t">
            <a:spAutoFit/>
          </a:bodyPr>
          <a:lstStyle/>
          <a:p>
            <a:pPr algn="l">
              <a:lnSpc>
                <a:spcPts val="6834"/>
              </a:lnSpc>
            </a:pPr>
            <a:r>
              <a:rPr lang="en-US" sz="5467" spc="-163">
                <a:solidFill>
                  <a:srgbClr val="2C3F42"/>
                </a:solidFill>
                <a:latin typeface="Bitter"/>
              </a:rPr>
              <a:t>Conclusion</a:t>
            </a:r>
          </a:p>
        </p:txBody>
      </p:sp>
      <p:sp>
        <p:nvSpPr>
          <p:cNvPr id="12" name="TextBox 12"/>
          <p:cNvSpPr txBox="1"/>
          <p:nvPr/>
        </p:nvSpPr>
        <p:spPr>
          <a:xfrm>
            <a:off x="2638931" y="5158264"/>
            <a:ext cx="13010138" cy="1279684"/>
          </a:xfrm>
          <a:prstGeom prst="rect">
            <a:avLst/>
          </a:prstGeom>
        </p:spPr>
        <p:txBody>
          <a:bodyPr lIns="0" tIns="0" rIns="0" bIns="0" rtlCol="0" anchor="t">
            <a:spAutoFit/>
          </a:bodyPr>
          <a:lstStyle/>
          <a:p>
            <a:pPr algn="just">
              <a:lnSpc>
                <a:spcPts val="3498"/>
              </a:lnSpc>
            </a:pPr>
            <a:r>
              <a:rPr lang="en-US" sz="2187" spc="-43">
                <a:solidFill>
                  <a:srgbClr val="2C3F42"/>
                </a:solidFill>
                <a:latin typeface="Open Sans"/>
              </a:rPr>
              <a:t>Lean system is a powerful management approach that can transform organizations by enhancing efficiency, quality, and customer satisfaction. By embracing Lean principles and implementing effective strategies, businesses can achieve sustainable competitive advantage and long-term success.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Freeform 6" descr="preencoded.png"/>
          <p:cNvSpPr/>
          <p:nvPr/>
        </p:nvSpPr>
        <p:spPr>
          <a:xfrm>
            <a:off x="1143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grpSp>
        <p:nvGrpSpPr>
          <p:cNvPr id="7" name="Group 7"/>
          <p:cNvGrpSpPr/>
          <p:nvPr/>
        </p:nvGrpSpPr>
        <p:grpSpPr>
          <a:xfrm>
            <a:off x="1036736" y="6962775"/>
            <a:ext cx="453777" cy="453778"/>
            <a:chOff x="0" y="0"/>
            <a:chExt cx="605037" cy="605037"/>
          </a:xfrm>
        </p:grpSpPr>
        <p:sp>
          <p:nvSpPr>
            <p:cNvPr id="8" name="Freeform 8"/>
            <p:cNvSpPr/>
            <p:nvPr/>
          </p:nvSpPr>
          <p:spPr>
            <a:xfrm>
              <a:off x="0" y="0"/>
              <a:ext cx="605028" cy="605028"/>
            </a:xfrm>
            <a:custGeom>
              <a:avLst/>
              <a:gdLst/>
              <a:ahLst/>
              <a:cxnLst/>
              <a:rect l="l" t="t" r="r" b="b"/>
              <a:pathLst>
                <a:path w="605028" h="605028">
                  <a:moveTo>
                    <a:pt x="0" y="302514"/>
                  </a:moveTo>
                  <a:cubicBezTo>
                    <a:pt x="0" y="135382"/>
                    <a:pt x="135382" y="0"/>
                    <a:pt x="302514" y="0"/>
                  </a:cubicBezTo>
                  <a:cubicBezTo>
                    <a:pt x="304419" y="0"/>
                    <a:pt x="306324" y="889"/>
                    <a:pt x="307467" y="2413"/>
                  </a:cubicBezTo>
                  <a:lnTo>
                    <a:pt x="302514" y="6350"/>
                  </a:lnTo>
                  <a:lnTo>
                    <a:pt x="302514" y="0"/>
                  </a:lnTo>
                  <a:lnTo>
                    <a:pt x="302514" y="6350"/>
                  </a:lnTo>
                  <a:lnTo>
                    <a:pt x="302514" y="0"/>
                  </a:lnTo>
                  <a:cubicBezTo>
                    <a:pt x="469646" y="0"/>
                    <a:pt x="605028" y="135382"/>
                    <a:pt x="605028" y="302514"/>
                  </a:cubicBezTo>
                  <a:cubicBezTo>
                    <a:pt x="605028" y="305435"/>
                    <a:pt x="602996" y="307975"/>
                    <a:pt x="600202" y="308737"/>
                  </a:cubicBezTo>
                  <a:lnTo>
                    <a:pt x="598678" y="302514"/>
                  </a:lnTo>
                  <a:lnTo>
                    <a:pt x="605028" y="302514"/>
                  </a:lnTo>
                  <a:cubicBezTo>
                    <a:pt x="605028" y="469646"/>
                    <a:pt x="469646" y="605028"/>
                    <a:pt x="302514" y="605028"/>
                  </a:cubicBezTo>
                  <a:lnTo>
                    <a:pt x="302514" y="598678"/>
                  </a:lnTo>
                  <a:lnTo>
                    <a:pt x="302514" y="592328"/>
                  </a:lnTo>
                  <a:lnTo>
                    <a:pt x="302514" y="598678"/>
                  </a:lnTo>
                  <a:lnTo>
                    <a:pt x="302514" y="605028"/>
                  </a:lnTo>
                  <a:cubicBezTo>
                    <a:pt x="135382" y="605028"/>
                    <a:pt x="0" y="469646"/>
                    <a:pt x="0" y="302514"/>
                  </a:cubicBezTo>
                  <a:lnTo>
                    <a:pt x="6350" y="302514"/>
                  </a:lnTo>
                  <a:lnTo>
                    <a:pt x="0" y="302514"/>
                  </a:lnTo>
                  <a:moveTo>
                    <a:pt x="12700" y="302514"/>
                  </a:moveTo>
                  <a:lnTo>
                    <a:pt x="6350" y="302514"/>
                  </a:lnTo>
                  <a:lnTo>
                    <a:pt x="12700" y="302514"/>
                  </a:lnTo>
                  <a:cubicBezTo>
                    <a:pt x="12700" y="462534"/>
                    <a:pt x="142494" y="592328"/>
                    <a:pt x="302514" y="592328"/>
                  </a:cubicBezTo>
                  <a:cubicBezTo>
                    <a:pt x="306070" y="592328"/>
                    <a:pt x="308864" y="595122"/>
                    <a:pt x="308864" y="598678"/>
                  </a:cubicBezTo>
                  <a:cubicBezTo>
                    <a:pt x="308864" y="602234"/>
                    <a:pt x="306070" y="605028"/>
                    <a:pt x="302514" y="605028"/>
                  </a:cubicBezTo>
                  <a:cubicBezTo>
                    <a:pt x="298958" y="605028"/>
                    <a:pt x="296164" y="602234"/>
                    <a:pt x="296164" y="598678"/>
                  </a:cubicBezTo>
                  <a:cubicBezTo>
                    <a:pt x="296164" y="595122"/>
                    <a:pt x="298958" y="592328"/>
                    <a:pt x="302514" y="592328"/>
                  </a:cubicBezTo>
                  <a:cubicBezTo>
                    <a:pt x="462534" y="592328"/>
                    <a:pt x="592328" y="462534"/>
                    <a:pt x="592328" y="302514"/>
                  </a:cubicBezTo>
                  <a:cubicBezTo>
                    <a:pt x="592328" y="299593"/>
                    <a:pt x="594360" y="297053"/>
                    <a:pt x="597154" y="296291"/>
                  </a:cubicBezTo>
                  <a:lnTo>
                    <a:pt x="598678" y="302514"/>
                  </a:lnTo>
                  <a:lnTo>
                    <a:pt x="592328" y="302514"/>
                  </a:lnTo>
                  <a:cubicBezTo>
                    <a:pt x="592328" y="142494"/>
                    <a:pt x="462534" y="12700"/>
                    <a:pt x="302514" y="12700"/>
                  </a:cubicBezTo>
                  <a:cubicBezTo>
                    <a:pt x="300609" y="12700"/>
                    <a:pt x="298704" y="11811"/>
                    <a:pt x="297561" y="10287"/>
                  </a:cubicBezTo>
                  <a:lnTo>
                    <a:pt x="302514" y="6350"/>
                  </a:lnTo>
                  <a:lnTo>
                    <a:pt x="302514" y="12700"/>
                  </a:lnTo>
                  <a:cubicBezTo>
                    <a:pt x="142494" y="12700"/>
                    <a:pt x="12700" y="142494"/>
                    <a:pt x="12700" y="302514"/>
                  </a:cubicBezTo>
                  <a:close/>
                </a:path>
              </a:pathLst>
            </a:custGeom>
            <a:solidFill>
              <a:srgbClr val="FFFFFF"/>
            </a:solidFill>
          </p:spPr>
        </p:sp>
      </p:grpSp>
      <p:sp>
        <p:nvSpPr>
          <p:cNvPr id="9" name="TextBox 9"/>
          <p:cNvSpPr txBox="1"/>
          <p:nvPr/>
        </p:nvSpPr>
        <p:spPr>
          <a:xfrm>
            <a:off x="1036736" y="1485608"/>
            <a:ext cx="5079601" cy="7128488"/>
          </a:xfrm>
          <a:prstGeom prst="rect">
            <a:avLst/>
          </a:prstGeom>
        </p:spPr>
        <p:txBody>
          <a:bodyPr lIns="0" tIns="0" rIns="0" bIns="0" rtlCol="0" anchor="t">
            <a:spAutoFit/>
          </a:bodyPr>
          <a:lstStyle/>
          <a:p>
            <a:pPr algn="just">
              <a:lnSpc>
                <a:spcPts val="3216"/>
              </a:lnSpc>
            </a:pPr>
            <a:r>
              <a:rPr lang="en-US" sz="2573" spc="-77">
                <a:solidFill>
                  <a:srgbClr val="2C3F42"/>
                </a:solidFill>
                <a:latin typeface="Bitter Bold"/>
              </a:rPr>
              <a:t>Presented By: </a:t>
            </a:r>
          </a:p>
          <a:p>
            <a:pPr algn="just">
              <a:lnSpc>
                <a:spcPts val="2785"/>
              </a:lnSpc>
            </a:pPr>
            <a:endParaRPr lang="en-US" sz="2573" spc="-77">
              <a:solidFill>
                <a:srgbClr val="2C3F42"/>
              </a:solidFill>
              <a:latin typeface="Bitter Bold"/>
            </a:endParaRPr>
          </a:p>
          <a:p>
            <a:pPr algn="just">
              <a:lnSpc>
                <a:spcPts val="2785"/>
              </a:lnSpc>
            </a:pPr>
            <a:r>
              <a:rPr lang="en-US" sz="2228" spc="-66">
                <a:solidFill>
                  <a:srgbClr val="2C3F42"/>
                </a:solidFill>
                <a:latin typeface="Bitter"/>
              </a:rPr>
              <a:t>Leader : Maheru Tabassum Ohona</a:t>
            </a:r>
          </a:p>
          <a:p>
            <a:pPr algn="just">
              <a:lnSpc>
                <a:spcPts val="2785"/>
              </a:lnSpc>
            </a:pPr>
            <a:r>
              <a:rPr lang="en-US" sz="2228" spc="-66">
                <a:solidFill>
                  <a:srgbClr val="2C3F42"/>
                </a:solidFill>
                <a:latin typeface="Bitter"/>
              </a:rPr>
              <a:t>ID: 2125051015</a:t>
            </a:r>
          </a:p>
          <a:p>
            <a:pPr algn="just">
              <a:lnSpc>
                <a:spcPts val="2785"/>
              </a:lnSpc>
            </a:pPr>
            <a:endParaRPr lang="en-US" sz="2228" spc="-66">
              <a:solidFill>
                <a:srgbClr val="2C3F42"/>
              </a:solidFill>
              <a:latin typeface="Bitter"/>
            </a:endParaRPr>
          </a:p>
          <a:p>
            <a:pPr algn="just">
              <a:lnSpc>
                <a:spcPts val="2785"/>
              </a:lnSpc>
            </a:pPr>
            <a:r>
              <a:rPr lang="en-US" sz="2228" spc="-66">
                <a:solidFill>
                  <a:srgbClr val="2C3F42"/>
                </a:solidFill>
                <a:latin typeface="Bitter"/>
              </a:rPr>
              <a:t>Md. Mahedi Hasan</a:t>
            </a:r>
          </a:p>
          <a:p>
            <a:pPr algn="just">
              <a:lnSpc>
                <a:spcPts val="2785"/>
              </a:lnSpc>
            </a:pPr>
            <a:r>
              <a:rPr lang="en-US" sz="2228" spc="-66">
                <a:solidFill>
                  <a:srgbClr val="2C3F42"/>
                </a:solidFill>
                <a:latin typeface="Bitter"/>
              </a:rPr>
              <a:t>ID: 2125051003</a:t>
            </a:r>
          </a:p>
          <a:p>
            <a:pPr algn="just">
              <a:lnSpc>
                <a:spcPts val="2785"/>
              </a:lnSpc>
            </a:pPr>
            <a:endParaRPr lang="en-US" sz="2228" spc="-66">
              <a:solidFill>
                <a:srgbClr val="2C3F42"/>
              </a:solidFill>
              <a:latin typeface="Bitter"/>
            </a:endParaRPr>
          </a:p>
          <a:p>
            <a:pPr algn="just">
              <a:lnSpc>
                <a:spcPts val="2785"/>
              </a:lnSpc>
            </a:pPr>
            <a:r>
              <a:rPr lang="en-US" sz="2228" spc="-66">
                <a:solidFill>
                  <a:srgbClr val="2C3F42"/>
                </a:solidFill>
                <a:latin typeface="Bitter"/>
              </a:rPr>
              <a:t>Md. Shariful Islam Sajib Sarker</a:t>
            </a:r>
          </a:p>
          <a:p>
            <a:pPr algn="just">
              <a:lnSpc>
                <a:spcPts val="2785"/>
              </a:lnSpc>
            </a:pPr>
            <a:r>
              <a:rPr lang="en-US" sz="2228" spc="-66">
                <a:solidFill>
                  <a:srgbClr val="2C3F42"/>
                </a:solidFill>
                <a:latin typeface="Bitter"/>
              </a:rPr>
              <a:t>ID: 2125051016</a:t>
            </a:r>
          </a:p>
          <a:p>
            <a:pPr algn="just">
              <a:lnSpc>
                <a:spcPts val="2785"/>
              </a:lnSpc>
            </a:pPr>
            <a:endParaRPr lang="en-US" sz="2228" spc="-66">
              <a:solidFill>
                <a:srgbClr val="2C3F42"/>
              </a:solidFill>
              <a:latin typeface="Bitter"/>
            </a:endParaRPr>
          </a:p>
          <a:p>
            <a:pPr algn="just">
              <a:lnSpc>
                <a:spcPts val="2785"/>
              </a:lnSpc>
            </a:pPr>
            <a:r>
              <a:rPr lang="en-US" sz="2228" spc="-66">
                <a:solidFill>
                  <a:srgbClr val="2C3F42"/>
                </a:solidFill>
                <a:latin typeface="Bitter"/>
              </a:rPr>
              <a:t>Md. Sowrob Bhuiyan</a:t>
            </a:r>
          </a:p>
          <a:p>
            <a:pPr algn="just">
              <a:lnSpc>
                <a:spcPts val="2785"/>
              </a:lnSpc>
            </a:pPr>
            <a:r>
              <a:rPr lang="en-US" sz="2228" spc="-66">
                <a:solidFill>
                  <a:srgbClr val="2C3F42"/>
                </a:solidFill>
                <a:latin typeface="Bitter"/>
              </a:rPr>
              <a:t>ID:2125051026</a:t>
            </a:r>
          </a:p>
          <a:p>
            <a:pPr algn="just">
              <a:lnSpc>
                <a:spcPts val="2785"/>
              </a:lnSpc>
            </a:pPr>
            <a:endParaRPr lang="en-US" sz="2228" spc="-66">
              <a:solidFill>
                <a:srgbClr val="2C3F42"/>
              </a:solidFill>
              <a:latin typeface="Bitter"/>
            </a:endParaRPr>
          </a:p>
          <a:p>
            <a:pPr algn="just">
              <a:lnSpc>
                <a:spcPts val="2785"/>
              </a:lnSpc>
            </a:pPr>
            <a:r>
              <a:rPr lang="en-US" sz="2228" spc="-66">
                <a:solidFill>
                  <a:srgbClr val="2C3F42"/>
                </a:solidFill>
                <a:latin typeface="Bitter"/>
              </a:rPr>
              <a:t>Mofidul Haque Nibir</a:t>
            </a:r>
          </a:p>
          <a:p>
            <a:pPr algn="just">
              <a:lnSpc>
                <a:spcPts val="2785"/>
              </a:lnSpc>
            </a:pPr>
            <a:r>
              <a:rPr lang="en-US" sz="2228" spc="-66">
                <a:solidFill>
                  <a:srgbClr val="2C3F42"/>
                </a:solidFill>
                <a:latin typeface="Bitter"/>
              </a:rPr>
              <a:t>ID: 2125051020</a:t>
            </a:r>
          </a:p>
          <a:p>
            <a:pPr algn="just">
              <a:lnSpc>
                <a:spcPts val="2785"/>
              </a:lnSpc>
            </a:pPr>
            <a:endParaRPr lang="en-US" sz="2228" spc="-66">
              <a:solidFill>
                <a:srgbClr val="2C3F42"/>
              </a:solidFill>
              <a:latin typeface="Bitter"/>
            </a:endParaRPr>
          </a:p>
          <a:p>
            <a:pPr algn="just">
              <a:lnSpc>
                <a:spcPts val="2785"/>
              </a:lnSpc>
            </a:pPr>
            <a:r>
              <a:rPr lang="en-US" sz="2228" spc="-66">
                <a:solidFill>
                  <a:srgbClr val="2C3F42"/>
                </a:solidFill>
                <a:latin typeface="Bitter"/>
              </a:rPr>
              <a:t>Md. Saiful Islam Santo</a:t>
            </a:r>
          </a:p>
          <a:p>
            <a:pPr algn="just">
              <a:lnSpc>
                <a:spcPts val="2785"/>
              </a:lnSpc>
            </a:pPr>
            <a:r>
              <a:rPr lang="en-US" sz="2228" spc="-66">
                <a:solidFill>
                  <a:srgbClr val="2C3F42"/>
                </a:solidFill>
                <a:latin typeface="Bitter"/>
              </a:rPr>
              <a:t>ID: 2125051047</a:t>
            </a:r>
          </a:p>
          <a:p>
            <a:pPr algn="just">
              <a:lnSpc>
                <a:spcPts val="2786"/>
              </a:lnSpc>
              <a:spcBef>
                <a:spcPct val="0"/>
              </a:spcBef>
            </a:pPr>
            <a:endParaRPr lang="en-US" sz="2228" spc="-66">
              <a:solidFill>
                <a:srgbClr val="2C3F42"/>
              </a:solidFill>
              <a:latin typeface="Bitter"/>
            </a:endParaRPr>
          </a:p>
        </p:txBody>
      </p:sp>
      <p:sp>
        <p:nvSpPr>
          <p:cNvPr id="10" name="TextBox 10"/>
          <p:cNvSpPr txBox="1"/>
          <p:nvPr/>
        </p:nvSpPr>
        <p:spPr>
          <a:xfrm>
            <a:off x="5850220" y="6273193"/>
            <a:ext cx="5589305" cy="2239729"/>
          </a:xfrm>
          <a:prstGeom prst="rect">
            <a:avLst/>
          </a:prstGeom>
        </p:spPr>
        <p:txBody>
          <a:bodyPr lIns="0" tIns="0" rIns="0" bIns="0" rtlCol="0" anchor="t">
            <a:spAutoFit/>
          </a:bodyPr>
          <a:lstStyle/>
          <a:p>
            <a:pPr algn="l">
              <a:lnSpc>
                <a:spcPts val="3542"/>
              </a:lnSpc>
            </a:pPr>
            <a:r>
              <a:rPr lang="en-US" sz="2833" spc="-85" dirty="0">
                <a:solidFill>
                  <a:srgbClr val="2C3F42"/>
                </a:solidFill>
                <a:latin typeface="Bitter Bold"/>
              </a:rPr>
              <a:t>Presented To:</a:t>
            </a:r>
          </a:p>
          <a:p>
            <a:pPr algn="l">
              <a:lnSpc>
                <a:spcPts val="3792"/>
              </a:lnSpc>
            </a:pPr>
            <a:endParaRPr lang="en-US" sz="2833" spc="-85" dirty="0">
              <a:solidFill>
                <a:srgbClr val="2C3F42"/>
              </a:solidFill>
              <a:latin typeface="Bitter Bold"/>
            </a:endParaRPr>
          </a:p>
          <a:p>
            <a:pPr algn="l">
              <a:lnSpc>
                <a:spcPts val="3417"/>
              </a:lnSpc>
            </a:pPr>
            <a:r>
              <a:rPr lang="en-US" sz="2733" spc="-82" dirty="0">
                <a:solidFill>
                  <a:srgbClr val="2C3F42"/>
                </a:solidFill>
                <a:latin typeface="Bitter"/>
              </a:rPr>
              <a:t>Md. </a:t>
            </a:r>
            <a:r>
              <a:rPr lang="en-US" sz="2733" spc="-82" dirty="0" err="1">
                <a:solidFill>
                  <a:srgbClr val="2C3F42"/>
                </a:solidFill>
                <a:latin typeface="Bitter"/>
              </a:rPr>
              <a:t>Nasim</a:t>
            </a:r>
            <a:r>
              <a:rPr lang="en-US" sz="2733" spc="-82">
                <a:solidFill>
                  <a:srgbClr val="2C3F42"/>
                </a:solidFill>
                <a:latin typeface="Bitter"/>
              </a:rPr>
              <a:t> </a:t>
            </a:r>
            <a:r>
              <a:rPr lang="en-US" sz="2733" spc="-82" smtClean="0">
                <a:solidFill>
                  <a:srgbClr val="2C3F42"/>
                </a:solidFill>
                <a:latin typeface="Bitter"/>
              </a:rPr>
              <a:t>Chowdhury </a:t>
            </a:r>
            <a:endParaRPr lang="en-US" sz="2733" spc="-82" dirty="0">
              <a:solidFill>
                <a:srgbClr val="2C3F42"/>
              </a:solidFill>
              <a:latin typeface="Bitter"/>
            </a:endParaRPr>
          </a:p>
          <a:p>
            <a:pPr algn="l">
              <a:lnSpc>
                <a:spcPts val="3417"/>
              </a:lnSpc>
              <a:spcBef>
                <a:spcPct val="0"/>
              </a:spcBef>
            </a:pPr>
            <a:r>
              <a:rPr lang="en-US" sz="2733" spc="-82" dirty="0">
                <a:solidFill>
                  <a:srgbClr val="2C3F42"/>
                </a:solidFill>
                <a:latin typeface="Bitter"/>
              </a:rPr>
              <a:t>Lecturer, Dept. Of Business Studies, UITS</a:t>
            </a:r>
          </a:p>
        </p:txBody>
      </p:sp>
      <p:sp>
        <p:nvSpPr>
          <p:cNvPr id="11" name="Freeform 11"/>
          <p:cNvSpPr/>
          <p:nvPr/>
        </p:nvSpPr>
        <p:spPr>
          <a:xfrm>
            <a:off x="-1646232" y="-2610142"/>
            <a:ext cx="4275117" cy="4114800"/>
          </a:xfrm>
          <a:custGeom>
            <a:avLst/>
            <a:gdLst/>
            <a:ahLst/>
            <a:cxnLst/>
            <a:rect l="l" t="t" r="r" b="b"/>
            <a:pathLst>
              <a:path w="4275117" h="4114800">
                <a:moveTo>
                  <a:pt x="0" y="0"/>
                </a:moveTo>
                <a:lnTo>
                  <a:pt x="4275117" y="0"/>
                </a:lnTo>
                <a:lnTo>
                  <a:pt x="4275117" y="4114800"/>
                </a:lnTo>
                <a:lnTo>
                  <a:pt x="0" y="4114800"/>
                </a:lnTo>
                <a:lnTo>
                  <a:pt x="0" y="0"/>
                </a:lnTo>
                <a:close/>
              </a:path>
            </a:pathLst>
          </a:custGeom>
          <a:blipFill>
            <a:blip r:embed="rId3">
              <a:alphaModFix amt="50000"/>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Freeform 6"/>
          <p:cNvSpPr/>
          <p:nvPr/>
        </p:nvSpPr>
        <p:spPr>
          <a:xfrm rot="6658235">
            <a:off x="-8508682" y="-397827"/>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61111" b="-61111"/>
            </a:stretch>
          </a:blipFill>
        </p:spPr>
      </p:sp>
      <p:sp>
        <p:nvSpPr>
          <p:cNvPr id="7" name="TextBox 7"/>
          <p:cNvSpPr txBox="1"/>
          <p:nvPr/>
        </p:nvSpPr>
        <p:spPr>
          <a:xfrm>
            <a:off x="8393071" y="4112244"/>
            <a:ext cx="7313993" cy="1784440"/>
          </a:xfrm>
          <a:prstGeom prst="rect">
            <a:avLst/>
          </a:prstGeom>
        </p:spPr>
        <p:txBody>
          <a:bodyPr lIns="0" tIns="0" rIns="0" bIns="0" rtlCol="0" anchor="t">
            <a:spAutoFit/>
          </a:bodyPr>
          <a:lstStyle/>
          <a:p>
            <a:pPr algn="ctr">
              <a:lnSpc>
                <a:spcPts val="14272"/>
              </a:lnSpc>
              <a:spcBef>
                <a:spcPct val="0"/>
              </a:spcBef>
            </a:pPr>
            <a:r>
              <a:rPr lang="en-US" sz="11417" spc="-344">
                <a:solidFill>
                  <a:srgbClr val="2C3F42"/>
                </a:solidFill>
                <a:latin typeface="Bitter"/>
              </a:rPr>
              <a:t>Thank You</a:t>
            </a:r>
          </a:p>
        </p:txBody>
      </p:sp>
      <p:sp>
        <p:nvSpPr>
          <p:cNvPr id="8" name="TextBox 8"/>
          <p:cNvSpPr txBox="1"/>
          <p:nvPr/>
        </p:nvSpPr>
        <p:spPr>
          <a:xfrm>
            <a:off x="11893492" y="5877634"/>
            <a:ext cx="3813572" cy="549011"/>
          </a:xfrm>
          <a:prstGeom prst="rect">
            <a:avLst/>
          </a:prstGeom>
        </p:spPr>
        <p:txBody>
          <a:bodyPr lIns="0" tIns="0" rIns="0" bIns="0" rtlCol="0" anchor="t">
            <a:spAutoFit/>
          </a:bodyPr>
          <a:lstStyle/>
          <a:p>
            <a:pPr algn="ctr">
              <a:lnSpc>
                <a:spcPts val="4417"/>
              </a:lnSpc>
              <a:spcBef>
                <a:spcPct val="0"/>
              </a:spcBef>
            </a:pPr>
            <a:r>
              <a:rPr lang="en-US" sz="3533" spc="-106">
                <a:solidFill>
                  <a:srgbClr val="2C3F42"/>
                </a:solidFill>
                <a:latin typeface="Bitter"/>
              </a:rPr>
              <a:t>For your attention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4" name="Freeform 4"/>
          <p:cNvSpPr/>
          <p:nvPr/>
        </p:nvSpPr>
        <p:spPr>
          <a:xfrm>
            <a:off x="12377256" y="0"/>
            <a:ext cx="5910744" cy="11633526"/>
          </a:xfrm>
          <a:custGeom>
            <a:avLst/>
            <a:gdLst/>
            <a:ahLst/>
            <a:cxnLst/>
            <a:rect l="l" t="t" r="r" b="b"/>
            <a:pathLst>
              <a:path w="5910744" h="11633526">
                <a:moveTo>
                  <a:pt x="0" y="0"/>
                </a:moveTo>
                <a:lnTo>
                  <a:pt x="5910744" y="0"/>
                </a:lnTo>
                <a:lnTo>
                  <a:pt x="5910744" y="11633526"/>
                </a:lnTo>
                <a:lnTo>
                  <a:pt x="0" y="11633526"/>
                </a:lnTo>
                <a:lnTo>
                  <a:pt x="0" y="0"/>
                </a:lnTo>
                <a:close/>
              </a:path>
            </a:pathLst>
          </a:custGeom>
          <a:blipFill>
            <a:blip r:embed="rId2"/>
            <a:stretch>
              <a:fillRect l="-5501" r="-91318"/>
            </a:stretch>
          </a:blipFill>
        </p:spPr>
      </p:sp>
      <p:sp>
        <p:nvSpPr>
          <p:cNvPr id="5" name="TextBox 5"/>
          <p:cNvSpPr txBox="1"/>
          <p:nvPr/>
        </p:nvSpPr>
        <p:spPr>
          <a:xfrm>
            <a:off x="638132" y="4419663"/>
            <a:ext cx="11739124" cy="1409574"/>
          </a:xfrm>
          <a:prstGeom prst="rect">
            <a:avLst/>
          </a:prstGeom>
        </p:spPr>
        <p:txBody>
          <a:bodyPr lIns="0" tIns="0" rIns="0" bIns="0" rtlCol="0" anchor="t">
            <a:spAutoFit/>
          </a:bodyPr>
          <a:lstStyle/>
          <a:p>
            <a:pPr algn="ctr">
              <a:lnSpc>
                <a:spcPts val="11250"/>
              </a:lnSpc>
              <a:spcBef>
                <a:spcPct val="0"/>
              </a:spcBef>
            </a:pPr>
            <a:r>
              <a:rPr lang="en-US" sz="9000" spc="-271">
                <a:solidFill>
                  <a:srgbClr val="2C3F42"/>
                </a:solidFill>
                <a:latin typeface="Bitter"/>
              </a:rPr>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9525"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TextBox 6"/>
          <p:cNvSpPr txBox="1"/>
          <p:nvPr/>
        </p:nvSpPr>
        <p:spPr>
          <a:xfrm>
            <a:off x="1132939" y="2827169"/>
            <a:ext cx="9164121" cy="1180814"/>
          </a:xfrm>
          <a:prstGeom prst="rect">
            <a:avLst/>
          </a:prstGeom>
        </p:spPr>
        <p:txBody>
          <a:bodyPr lIns="0" tIns="0" rIns="0" bIns="0" rtlCol="0" anchor="t">
            <a:spAutoFit/>
          </a:bodyPr>
          <a:lstStyle/>
          <a:p>
            <a:pPr algn="l">
              <a:lnSpc>
                <a:spcPts val="9431"/>
              </a:lnSpc>
            </a:pPr>
            <a:r>
              <a:rPr lang="en-US" sz="7544" spc="-226">
                <a:solidFill>
                  <a:srgbClr val="2C3F42"/>
                </a:solidFill>
                <a:latin typeface="Bitter"/>
              </a:rPr>
              <a:t>Introduction </a:t>
            </a:r>
          </a:p>
        </p:txBody>
      </p:sp>
      <p:sp>
        <p:nvSpPr>
          <p:cNvPr id="7" name="TextBox 7"/>
          <p:cNvSpPr txBox="1"/>
          <p:nvPr/>
        </p:nvSpPr>
        <p:spPr>
          <a:xfrm>
            <a:off x="1132939" y="4403408"/>
            <a:ext cx="9164121" cy="4346793"/>
          </a:xfrm>
          <a:prstGeom prst="rect">
            <a:avLst/>
          </a:prstGeom>
        </p:spPr>
        <p:txBody>
          <a:bodyPr lIns="0" tIns="0" rIns="0" bIns="0" rtlCol="0" anchor="t">
            <a:spAutoFit/>
          </a:bodyPr>
          <a:lstStyle/>
          <a:p>
            <a:pPr algn="just">
              <a:lnSpc>
                <a:spcPts val="3497"/>
              </a:lnSpc>
            </a:pPr>
            <a:r>
              <a:rPr lang="en-US" sz="2187" spc="-43">
                <a:solidFill>
                  <a:srgbClr val="2B2E3C"/>
                </a:solidFill>
                <a:latin typeface="Open Sans"/>
              </a:rPr>
              <a:t>Welcome to our presentation on Lean System in Industrial and Operations Management. Today, we'll delve into the fundamental principles and practical applications of Lean methodologies in optimizing industrial processes. Lean system is a revolutionary management approach that focuses on maximizing customer value while minimizing waste. It originated in the Toyota Production System and has since been adopted by organizations worldwide to drive efficiency, quality, and continuous improvement.</a:t>
            </a:r>
          </a:p>
          <a:p>
            <a:pPr algn="l">
              <a:lnSpc>
                <a:spcPts val="3497"/>
              </a:lnSpc>
            </a:pPr>
            <a:endParaRPr lang="en-US" sz="2187" spc="-43">
              <a:solidFill>
                <a:srgbClr val="2B2E3C"/>
              </a:solidFill>
              <a:latin typeface="Open Sans"/>
            </a:endParaRPr>
          </a:p>
          <a:p>
            <a:pPr algn="l">
              <a:lnSpc>
                <a:spcPts val="3498"/>
              </a:lnSpc>
            </a:pPr>
            <a:endParaRPr lang="en-US" sz="2187" spc="-43">
              <a:solidFill>
                <a:srgbClr val="2B2E3C"/>
              </a:solidFill>
              <a:latin typeface="Open Sans"/>
            </a:endParaRPr>
          </a:p>
        </p:txBody>
      </p:sp>
      <p:grpSp>
        <p:nvGrpSpPr>
          <p:cNvPr id="8" name="Group 8"/>
          <p:cNvGrpSpPr/>
          <p:nvPr/>
        </p:nvGrpSpPr>
        <p:grpSpPr>
          <a:xfrm>
            <a:off x="1036736" y="6962775"/>
            <a:ext cx="453777" cy="453778"/>
            <a:chOff x="0" y="0"/>
            <a:chExt cx="605037" cy="605037"/>
          </a:xfrm>
        </p:grpSpPr>
        <p:sp>
          <p:nvSpPr>
            <p:cNvPr id="9" name="Freeform 9"/>
            <p:cNvSpPr/>
            <p:nvPr/>
          </p:nvSpPr>
          <p:spPr>
            <a:xfrm>
              <a:off x="0" y="0"/>
              <a:ext cx="605028" cy="605028"/>
            </a:xfrm>
            <a:custGeom>
              <a:avLst/>
              <a:gdLst/>
              <a:ahLst/>
              <a:cxnLst/>
              <a:rect l="l" t="t" r="r" b="b"/>
              <a:pathLst>
                <a:path w="605028" h="605028">
                  <a:moveTo>
                    <a:pt x="0" y="302514"/>
                  </a:moveTo>
                  <a:cubicBezTo>
                    <a:pt x="0" y="135382"/>
                    <a:pt x="135382" y="0"/>
                    <a:pt x="302514" y="0"/>
                  </a:cubicBezTo>
                  <a:cubicBezTo>
                    <a:pt x="304419" y="0"/>
                    <a:pt x="306324" y="889"/>
                    <a:pt x="307467" y="2413"/>
                  </a:cubicBezTo>
                  <a:lnTo>
                    <a:pt x="302514" y="6350"/>
                  </a:lnTo>
                  <a:lnTo>
                    <a:pt x="302514" y="0"/>
                  </a:lnTo>
                  <a:lnTo>
                    <a:pt x="302514" y="6350"/>
                  </a:lnTo>
                  <a:lnTo>
                    <a:pt x="302514" y="0"/>
                  </a:lnTo>
                  <a:cubicBezTo>
                    <a:pt x="469646" y="0"/>
                    <a:pt x="605028" y="135382"/>
                    <a:pt x="605028" y="302514"/>
                  </a:cubicBezTo>
                  <a:cubicBezTo>
                    <a:pt x="605028" y="305435"/>
                    <a:pt x="602996" y="307975"/>
                    <a:pt x="600202" y="308737"/>
                  </a:cubicBezTo>
                  <a:lnTo>
                    <a:pt x="598678" y="302514"/>
                  </a:lnTo>
                  <a:lnTo>
                    <a:pt x="605028" y="302514"/>
                  </a:lnTo>
                  <a:cubicBezTo>
                    <a:pt x="605028" y="469646"/>
                    <a:pt x="469646" y="605028"/>
                    <a:pt x="302514" y="605028"/>
                  </a:cubicBezTo>
                  <a:lnTo>
                    <a:pt x="302514" y="598678"/>
                  </a:lnTo>
                  <a:lnTo>
                    <a:pt x="302514" y="592328"/>
                  </a:lnTo>
                  <a:lnTo>
                    <a:pt x="302514" y="598678"/>
                  </a:lnTo>
                  <a:lnTo>
                    <a:pt x="302514" y="605028"/>
                  </a:lnTo>
                  <a:cubicBezTo>
                    <a:pt x="135382" y="605028"/>
                    <a:pt x="0" y="469646"/>
                    <a:pt x="0" y="302514"/>
                  </a:cubicBezTo>
                  <a:lnTo>
                    <a:pt x="6350" y="302514"/>
                  </a:lnTo>
                  <a:lnTo>
                    <a:pt x="0" y="302514"/>
                  </a:lnTo>
                  <a:moveTo>
                    <a:pt x="12700" y="302514"/>
                  </a:moveTo>
                  <a:lnTo>
                    <a:pt x="6350" y="302514"/>
                  </a:lnTo>
                  <a:lnTo>
                    <a:pt x="12700" y="302514"/>
                  </a:lnTo>
                  <a:cubicBezTo>
                    <a:pt x="12700" y="462534"/>
                    <a:pt x="142494" y="592328"/>
                    <a:pt x="302514" y="592328"/>
                  </a:cubicBezTo>
                  <a:cubicBezTo>
                    <a:pt x="306070" y="592328"/>
                    <a:pt x="308864" y="595122"/>
                    <a:pt x="308864" y="598678"/>
                  </a:cubicBezTo>
                  <a:cubicBezTo>
                    <a:pt x="308864" y="602234"/>
                    <a:pt x="306070" y="605028"/>
                    <a:pt x="302514" y="605028"/>
                  </a:cubicBezTo>
                  <a:cubicBezTo>
                    <a:pt x="298958" y="605028"/>
                    <a:pt x="296164" y="602234"/>
                    <a:pt x="296164" y="598678"/>
                  </a:cubicBezTo>
                  <a:cubicBezTo>
                    <a:pt x="296164" y="595122"/>
                    <a:pt x="298958" y="592328"/>
                    <a:pt x="302514" y="592328"/>
                  </a:cubicBezTo>
                  <a:cubicBezTo>
                    <a:pt x="462534" y="592328"/>
                    <a:pt x="592328" y="462534"/>
                    <a:pt x="592328" y="302514"/>
                  </a:cubicBezTo>
                  <a:cubicBezTo>
                    <a:pt x="592328" y="299593"/>
                    <a:pt x="594360" y="297053"/>
                    <a:pt x="597154" y="296291"/>
                  </a:cubicBezTo>
                  <a:lnTo>
                    <a:pt x="598678" y="302514"/>
                  </a:lnTo>
                  <a:lnTo>
                    <a:pt x="592328" y="302514"/>
                  </a:lnTo>
                  <a:cubicBezTo>
                    <a:pt x="592328" y="142494"/>
                    <a:pt x="462534" y="12700"/>
                    <a:pt x="302514" y="12700"/>
                  </a:cubicBezTo>
                  <a:cubicBezTo>
                    <a:pt x="300609" y="12700"/>
                    <a:pt x="298704" y="11811"/>
                    <a:pt x="297561" y="10287"/>
                  </a:cubicBezTo>
                  <a:lnTo>
                    <a:pt x="302514" y="6350"/>
                  </a:lnTo>
                  <a:lnTo>
                    <a:pt x="302514" y="12700"/>
                  </a:lnTo>
                  <a:cubicBezTo>
                    <a:pt x="142494" y="12700"/>
                    <a:pt x="12700" y="142494"/>
                    <a:pt x="12700" y="302514"/>
                  </a:cubicBezTo>
                  <a:close/>
                </a:path>
              </a:pathLst>
            </a:custGeom>
            <a:solidFill>
              <a:srgbClr val="FFFFFF"/>
            </a:solidFill>
          </p:spPr>
        </p:sp>
      </p:grpSp>
      <p:grpSp>
        <p:nvGrpSpPr>
          <p:cNvPr id="10" name="Group 10"/>
          <p:cNvGrpSpPr/>
          <p:nvPr/>
        </p:nvGrpSpPr>
        <p:grpSpPr>
          <a:xfrm>
            <a:off x="10646846" y="0"/>
            <a:ext cx="7650679" cy="10287000"/>
            <a:chOff x="0" y="0"/>
            <a:chExt cx="3331210" cy="4479100"/>
          </a:xfrm>
        </p:grpSpPr>
        <p:sp>
          <p:nvSpPr>
            <p:cNvPr id="11" name="Freeform 11"/>
            <p:cNvSpPr/>
            <p:nvPr/>
          </p:nvSpPr>
          <p:spPr>
            <a:xfrm>
              <a:off x="0" y="0"/>
              <a:ext cx="3331210" cy="4479100"/>
            </a:xfrm>
            <a:custGeom>
              <a:avLst/>
              <a:gdLst/>
              <a:ahLst/>
              <a:cxnLst/>
              <a:rect l="l" t="t" r="r" b="b"/>
              <a:pathLst>
                <a:path w="3331210" h="4479100">
                  <a:moveTo>
                    <a:pt x="3331210" y="4479100"/>
                  </a:moveTo>
                  <a:lnTo>
                    <a:pt x="0" y="4479100"/>
                  </a:lnTo>
                  <a:cubicBezTo>
                    <a:pt x="0" y="2004752"/>
                    <a:pt x="1490980" y="0"/>
                    <a:pt x="3331210" y="0"/>
                  </a:cubicBezTo>
                  <a:lnTo>
                    <a:pt x="3331210" y="4479100"/>
                  </a:lnTo>
                  <a:close/>
                </a:path>
              </a:pathLst>
            </a:custGeom>
            <a:blipFill>
              <a:blip r:embed="rId2">
                <a:alphaModFix amt="91000"/>
              </a:blip>
              <a:stretch>
                <a:fillRect l="-50843" r="-50843"/>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grpSp>
        <p:nvGrpSpPr>
          <p:cNvPr id="6" name="Group 6"/>
          <p:cNvGrpSpPr/>
          <p:nvPr/>
        </p:nvGrpSpPr>
        <p:grpSpPr>
          <a:xfrm>
            <a:off x="1036736" y="6962775"/>
            <a:ext cx="453777" cy="453778"/>
            <a:chOff x="0" y="0"/>
            <a:chExt cx="605037" cy="605037"/>
          </a:xfrm>
        </p:grpSpPr>
        <p:sp>
          <p:nvSpPr>
            <p:cNvPr id="7" name="Freeform 7"/>
            <p:cNvSpPr/>
            <p:nvPr/>
          </p:nvSpPr>
          <p:spPr>
            <a:xfrm>
              <a:off x="0" y="0"/>
              <a:ext cx="605028" cy="605028"/>
            </a:xfrm>
            <a:custGeom>
              <a:avLst/>
              <a:gdLst/>
              <a:ahLst/>
              <a:cxnLst/>
              <a:rect l="l" t="t" r="r" b="b"/>
              <a:pathLst>
                <a:path w="605028" h="605028">
                  <a:moveTo>
                    <a:pt x="0" y="302514"/>
                  </a:moveTo>
                  <a:cubicBezTo>
                    <a:pt x="0" y="135382"/>
                    <a:pt x="135382" y="0"/>
                    <a:pt x="302514" y="0"/>
                  </a:cubicBezTo>
                  <a:cubicBezTo>
                    <a:pt x="304419" y="0"/>
                    <a:pt x="306324" y="889"/>
                    <a:pt x="307467" y="2413"/>
                  </a:cubicBezTo>
                  <a:lnTo>
                    <a:pt x="302514" y="6350"/>
                  </a:lnTo>
                  <a:lnTo>
                    <a:pt x="302514" y="0"/>
                  </a:lnTo>
                  <a:lnTo>
                    <a:pt x="302514" y="6350"/>
                  </a:lnTo>
                  <a:lnTo>
                    <a:pt x="302514" y="0"/>
                  </a:lnTo>
                  <a:cubicBezTo>
                    <a:pt x="469646" y="0"/>
                    <a:pt x="605028" y="135382"/>
                    <a:pt x="605028" y="302514"/>
                  </a:cubicBezTo>
                  <a:cubicBezTo>
                    <a:pt x="605028" y="305435"/>
                    <a:pt x="602996" y="307975"/>
                    <a:pt x="600202" y="308737"/>
                  </a:cubicBezTo>
                  <a:lnTo>
                    <a:pt x="598678" y="302514"/>
                  </a:lnTo>
                  <a:lnTo>
                    <a:pt x="605028" y="302514"/>
                  </a:lnTo>
                  <a:cubicBezTo>
                    <a:pt x="605028" y="469646"/>
                    <a:pt x="469646" y="605028"/>
                    <a:pt x="302514" y="605028"/>
                  </a:cubicBezTo>
                  <a:lnTo>
                    <a:pt x="302514" y="598678"/>
                  </a:lnTo>
                  <a:lnTo>
                    <a:pt x="302514" y="592328"/>
                  </a:lnTo>
                  <a:lnTo>
                    <a:pt x="302514" y="598678"/>
                  </a:lnTo>
                  <a:lnTo>
                    <a:pt x="302514" y="605028"/>
                  </a:lnTo>
                  <a:cubicBezTo>
                    <a:pt x="135382" y="605028"/>
                    <a:pt x="0" y="469646"/>
                    <a:pt x="0" y="302514"/>
                  </a:cubicBezTo>
                  <a:lnTo>
                    <a:pt x="6350" y="302514"/>
                  </a:lnTo>
                  <a:lnTo>
                    <a:pt x="0" y="302514"/>
                  </a:lnTo>
                  <a:moveTo>
                    <a:pt x="12700" y="302514"/>
                  </a:moveTo>
                  <a:lnTo>
                    <a:pt x="6350" y="302514"/>
                  </a:lnTo>
                  <a:lnTo>
                    <a:pt x="12700" y="302514"/>
                  </a:lnTo>
                  <a:cubicBezTo>
                    <a:pt x="12700" y="462534"/>
                    <a:pt x="142494" y="592328"/>
                    <a:pt x="302514" y="592328"/>
                  </a:cubicBezTo>
                  <a:cubicBezTo>
                    <a:pt x="306070" y="592328"/>
                    <a:pt x="308864" y="595122"/>
                    <a:pt x="308864" y="598678"/>
                  </a:cubicBezTo>
                  <a:cubicBezTo>
                    <a:pt x="308864" y="602234"/>
                    <a:pt x="306070" y="605028"/>
                    <a:pt x="302514" y="605028"/>
                  </a:cubicBezTo>
                  <a:cubicBezTo>
                    <a:pt x="298958" y="605028"/>
                    <a:pt x="296164" y="602234"/>
                    <a:pt x="296164" y="598678"/>
                  </a:cubicBezTo>
                  <a:cubicBezTo>
                    <a:pt x="296164" y="595122"/>
                    <a:pt x="298958" y="592328"/>
                    <a:pt x="302514" y="592328"/>
                  </a:cubicBezTo>
                  <a:cubicBezTo>
                    <a:pt x="462534" y="592328"/>
                    <a:pt x="592328" y="462534"/>
                    <a:pt x="592328" y="302514"/>
                  </a:cubicBezTo>
                  <a:cubicBezTo>
                    <a:pt x="592328" y="299593"/>
                    <a:pt x="594360" y="297053"/>
                    <a:pt x="597154" y="296291"/>
                  </a:cubicBezTo>
                  <a:lnTo>
                    <a:pt x="598678" y="302514"/>
                  </a:lnTo>
                  <a:lnTo>
                    <a:pt x="592328" y="302514"/>
                  </a:lnTo>
                  <a:cubicBezTo>
                    <a:pt x="592328" y="142494"/>
                    <a:pt x="462534" y="12700"/>
                    <a:pt x="302514" y="12700"/>
                  </a:cubicBezTo>
                  <a:cubicBezTo>
                    <a:pt x="300609" y="12700"/>
                    <a:pt x="298704" y="11811"/>
                    <a:pt x="297561" y="10287"/>
                  </a:cubicBezTo>
                  <a:lnTo>
                    <a:pt x="302514" y="6350"/>
                  </a:lnTo>
                  <a:lnTo>
                    <a:pt x="302514" y="12700"/>
                  </a:lnTo>
                  <a:cubicBezTo>
                    <a:pt x="142494" y="12700"/>
                    <a:pt x="12700" y="142494"/>
                    <a:pt x="12700" y="302514"/>
                  </a:cubicBezTo>
                  <a:close/>
                </a:path>
              </a:pathLst>
            </a:custGeom>
            <a:solidFill>
              <a:srgbClr val="FFFFFF"/>
            </a:solidFill>
          </p:spPr>
        </p:sp>
      </p:grpSp>
      <p:sp>
        <p:nvSpPr>
          <p:cNvPr id="8" name="Freeform 8"/>
          <p:cNvSpPr/>
          <p:nvPr/>
        </p:nvSpPr>
        <p:spPr>
          <a:xfrm>
            <a:off x="11439525" y="-92124"/>
            <a:ext cx="6848475" cy="10471247"/>
          </a:xfrm>
          <a:custGeom>
            <a:avLst/>
            <a:gdLst/>
            <a:ahLst/>
            <a:cxnLst/>
            <a:rect l="l" t="t" r="r" b="b"/>
            <a:pathLst>
              <a:path w="6848475" h="10471247">
                <a:moveTo>
                  <a:pt x="0" y="0"/>
                </a:moveTo>
                <a:lnTo>
                  <a:pt x="6848475" y="0"/>
                </a:lnTo>
                <a:lnTo>
                  <a:pt x="6848475" y="10471248"/>
                </a:lnTo>
                <a:lnTo>
                  <a:pt x="0" y="10471248"/>
                </a:lnTo>
                <a:lnTo>
                  <a:pt x="0" y="0"/>
                </a:lnTo>
                <a:close/>
              </a:path>
            </a:pathLst>
          </a:custGeom>
          <a:blipFill>
            <a:blip r:embed="rId2">
              <a:alphaModFix amt="86000"/>
            </a:blip>
            <a:stretch>
              <a:fillRect l="-26086" r="-23255" b="-3167"/>
            </a:stretch>
          </a:blipFill>
        </p:spPr>
      </p:sp>
      <p:sp>
        <p:nvSpPr>
          <p:cNvPr id="9" name="TextBox 9"/>
          <p:cNvSpPr txBox="1"/>
          <p:nvPr/>
        </p:nvSpPr>
        <p:spPr>
          <a:xfrm>
            <a:off x="1490514" y="1375613"/>
            <a:ext cx="9164121" cy="1180814"/>
          </a:xfrm>
          <a:prstGeom prst="rect">
            <a:avLst/>
          </a:prstGeom>
        </p:spPr>
        <p:txBody>
          <a:bodyPr lIns="0" tIns="0" rIns="0" bIns="0" rtlCol="0" anchor="t">
            <a:spAutoFit/>
          </a:bodyPr>
          <a:lstStyle/>
          <a:p>
            <a:pPr algn="l">
              <a:lnSpc>
                <a:spcPts val="9431"/>
              </a:lnSpc>
            </a:pPr>
            <a:r>
              <a:rPr lang="en-US" sz="7544" spc="-226">
                <a:solidFill>
                  <a:srgbClr val="2C3F42"/>
                </a:solidFill>
                <a:latin typeface="Bitter"/>
              </a:rPr>
              <a:t>Objective</a:t>
            </a:r>
          </a:p>
        </p:txBody>
      </p:sp>
      <p:sp>
        <p:nvSpPr>
          <p:cNvPr id="10" name="TextBox 10"/>
          <p:cNvSpPr txBox="1"/>
          <p:nvPr/>
        </p:nvSpPr>
        <p:spPr>
          <a:xfrm>
            <a:off x="1534912" y="3140087"/>
            <a:ext cx="9149666" cy="6500419"/>
          </a:xfrm>
          <a:prstGeom prst="rect">
            <a:avLst/>
          </a:prstGeom>
        </p:spPr>
        <p:txBody>
          <a:bodyPr lIns="0" tIns="0" rIns="0" bIns="0" rtlCol="0" anchor="t">
            <a:spAutoFit/>
          </a:bodyPr>
          <a:lstStyle/>
          <a:p>
            <a:pPr marL="498609" lvl="1" indent="-249305" algn="l">
              <a:lnSpc>
                <a:spcPts val="2886"/>
              </a:lnSpc>
              <a:buFont typeface="Arial"/>
              <a:buChar char="•"/>
            </a:pPr>
            <a:r>
              <a:rPr lang="en-US" sz="2309" spc="-69">
                <a:solidFill>
                  <a:srgbClr val="2C3F42"/>
                </a:solidFill>
                <a:latin typeface="Bitter"/>
              </a:rPr>
              <a:t>Understanding the Lean Methodology</a:t>
            </a:r>
          </a:p>
          <a:p>
            <a:pPr algn="l">
              <a:lnSpc>
                <a:spcPts val="2886"/>
              </a:lnSpc>
            </a:pPr>
            <a:endParaRPr lang="en-US" sz="2309" spc="-69">
              <a:solidFill>
                <a:srgbClr val="2C3F42"/>
              </a:solidFill>
              <a:latin typeface="Bitter"/>
            </a:endParaRPr>
          </a:p>
          <a:p>
            <a:pPr marL="498609" lvl="1" indent="-249305" algn="l">
              <a:lnSpc>
                <a:spcPts val="2886"/>
              </a:lnSpc>
              <a:buFont typeface="Arial"/>
              <a:buChar char="•"/>
            </a:pPr>
            <a:r>
              <a:rPr lang="en-US" sz="2309" spc="-69">
                <a:solidFill>
                  <a:srgbClr val="2C3F42"/>
                </a:solidFill>
                <a:latin typeface="Bitter"/>
              </a:rPr>
              <a:t>Core Principles of Lean</a:t>
            </a:r>
          </a:p>
          <a:p>
            <a:pPr algn="l">
              <a:lnSpc>
                <a:spcPts val="2886"/>
              </a:lnSpc>
            </a:pPr>
            <a:endParaRPr lang="en-US" sz="2309" spc="-69">
              <a:solidFill>
                <a:srgbClr val="2C3F42"/>
              </a:solidFill>
              <a:latin typeface="Bitter"/>
            </a:endParaRPr>
          </a:p>
          <a:p>
            <a:pPr marL="498609" lvl="1" indent="-249305" algn="l">
              <a:lnSpc>
                <a:spcPts val="2886"/>
              </a:lnSpc>
              <a:buFont typeface="Arial"/>
              <a:buChar char="•"/>
            </a:pPr>
            <a:r>
              <a:rPr lang="en-US" sz="2309" spc="-69">
                <a:solidFill>
                  <a:srgbClr val="2C3F42"/>
                </a:solidFill>
                <a:latin typeface="Bitter"/>
              </a:rPr>
              <a:t>Applying Lean to Process Management</a:t>
            </a:r>
          </a:p>
          <a:p>
            <a:pPr algn="l">
              <a:lnSpc>
                <a:spcPts val="2886"/>
              </a:lnSpc>
            </a:pPr>
            <a:endParaRPr lang="en-US" sz="2309" spc="-69">
              <a:solidFill>
                <a:srgbClr val="2C3F42"/>
              </a:solidFill>
              <a:latin typeface="Bitter"/>
            </a:endParaRPr>
          </a:p>
          <a:p>
            <a:pPr marL="498609" lvl="1" indent="-249305" algn="l">
              <a:lnSpc>
                <a:spcPts val="2886"/>
              </a:lnSpc>
              <a:buFont typeface="Arial"/>
              <a:buChar char="•"/>
            </a:pPr>
            <a:r>
              <a:rPr lang="en-US" sz="2309" spc="-69">
                <a:solidFill>
                  <a:srgbClr val="2C3F42"/>
                </a:solidFill>
                <a:latin typeface="Bitter"/>
              </a:rPr>
              <a:t>Implementing Lean in Supply Chains</a:t>
            </a:r>
          </a:p>
          <a:p>
            <a:pPr algn="l">
              <a:lnSpc>
                <a:spcPts val="2886"/>
              </a:lnSpc>
            </a:pPr>
            <a:endParaRPr lang="en-US" sz="2309" spc="-69">
              <a:solidFill>
                <a:srgbClr val="2C3F42"/>
              </a:solidFill>
              <a:latin typeface="Bitter"/>
            </a:endParaRPr>
          </a:p>
          <a:p>
            <a:pPr marL="498609" lvl="1" indent="-249305" algn="l">
              <a:lnSpc>
                <a:spcPts val="2886"/>
              </a:lnSpc>
              <a:buFont typeface="Arial"/>
              <a:buChar char="•"/>
            </a:pPr>
            <a:r>
              <a:rPr lang="en-US" sz="2309" spc="-69">
                <a:solidFill>
                  <a:srgbClr val="2C3F42"/>
                </a:solidFill>
                <a:latin typeface="Bitter"/>
              </a:rPr>
              <a:t>The Kanban System</a:t>
            </a:r>
          </a:p>
          <a:p>
            <a:pPr algn="l">
              <a:lnSpc>
                <a:spcPts val="2886"/>
              </a:lnSpc>
            </a:pPr>
            <a:endParaRPr lang="en-US" sz="2309" spc="-69">
              <a:solidFill>
                <a:srgbClr val="2C3F42"/>
              </a:solidFill>
              <a:latin typeface="Bitter"/>
            </a:endParaRPr>
          </a:p>
          <a:p>
            <a:pPr marL="498609" lvl="1" indent="-249305" algn="l">
              <a:lnSpc>
                <a:spcPts val="2886"/>
              </a:lnSpc>
              <a:buFont typeface="Arial"/>
              <a:buChar char="•"/>
            </a:pPr>
            <a:r>
              <a:rPr lang="en-US" sz="2309" spc="-69">
                <a:solidFill>
                  <a:srgbClr val="2C3F42"/>
                </a:solidFill>
                <a:latin typeface="Bitter"/>
              </a:rPr>
              <a:t>Key Elements of the Kanban System</a:t>
            </a:r>
          </a:p>
          <a:p>
            <a:pPr algn="l">
              <a:lnSpc>
                <a:spcPts val="2886"/>
              </a:lnSpc>
            </a:pPr>
            <a:endParaRPr lang="en-US" sz="2309" spc="-69">
              <a:solidFill>
                <a:srgbClr val="2C3F42"/>
              </a:solidFill>
              <a:latin typeface="Bitter"/>
            </a:endParaRPr>
          </a:p>
          <a:p>
            <a:pPr marL="498609" lvl="1" indent="-249305" algn="l">
              <a:lnSpc>
                <a:spcPts val="2886"/>
              </a:lnSpc>
              <a:buFont typeface="Arial"/>
              <a:buChar char="•"/>
            </a:pPr>
            <a:r>
              <a:rPr lang="en-US" sz="2309" spc="-69">
                <a:solidFill>
                  <a:srgbClr val="2C3F42"/>
                </a:solidFill>
                <a:latin typeface="Bitter"/>
              </a:rPr>
              <a:t>Continuous Improvement with Lean</a:t>
            </a:r>
          </a:p>
          <a:p>
            <a:pPr algn="l">
              <a:lnSpc>
                <a:spcPts val="2886"/>
              </a:lnSpc>
            </a:pPr>
            <a:endParaRPr lang="en-US" sz="2309" spc="-69">
              <a:solidFill>
                <a:srgbClr val="2C3F42"/>
              </a:solidFill>
              <a:latin typeface="Bitter"/>
            </a:endParaRPr>
          </a:p>
          <a:p>
            <a:pPr marL="498609" lvl="1" indent="-249305" algn="l">
              <a:lnSpc>
                <a:spcPts val="2886"/>
              </a:lnSpc>
              <a:buFont typeface="Arial"/>
              <a:buChar char="•"/>
            </a:pPr>
            <a:r>
              <a:rPr lang="en-US" sz="2309" spc="-69">
                <a:solidFill>
                  <a:srgbClr val="2C3F42"/>
                </a:solidFill>
                <a:latin typeface="Bitter"/>
              </a:rPr>
              <a:t>Benefits of Lean System</a:t>
            </a:r>
          </a:p>
          <a:p>
            <a:pPr algn="l">
              <a:lnSpc>
                <a:spcPts val="2886"/>
              </a:lnSpc>
            </a:pPr>
            <a:endParaRPr lang="en-US" sz="2309" spc="-69">
              <a:solidFill>
                <a:srgbClr val="2C3F42"/>
              </a:solidFill>
              <a:latin typeface="Bitter"/>
            </a:endParaRPr>
          </a:p>
          <a:p>
            <a:pPr algn="l">
              <a:lnSpc>
                <a:spcPts val="2886"/>
              </a:lnSpc>
            </a:pPr>
            <a:endParaRPr lang="en-US" sz="2309" spc="-69">
              <a:solidFill>
                <a:srgbClr val="2C3F42"/>
              </a:solidFill>
              <a:latin typeface="Bitter"/>
            </a:endParaRPr>
          </a:p>
          <a:p>
            <a:pPr algn="l">
              <a:lnSpc>
                <a:spcPts val="2887"/>
              </a:lnSpc>
            </a:pPr>
            <a:endParaRPr lang="en-US" sz="2309" spc="-69">
              <a:solidFill>
                <a:srgbClr val="2C3F42"/>
              </a:solidFill>
              <a:latin typeface="Bit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Freeform 6" descr="preencoded.png"/>
          <p:cNvSpPr/>
          <p:nvPr/>
        </p:nvSpPr>
        <p:spPr>
          <a:xfrm>
            <a:off x="-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7" name="TextBox 7"/>
          <p:cNvSpPr txBox="1"/>
          <p:nvPr/>
        </p:nvSpPr>
        <p:spPr>
          <a:xfrm>
            <a:off x="7990939" y="1928991"/>
            <a:ext cx="9164121" cy="1727327"/>
          </a:xfrm>
          <a:prstGeom prst="rect">
            <a:avLst/>
          </a:prstGeom>
        </p:spPr>
        <p:txBody>
          <a:bodyPr lIns="0" tIns="0" rIns="0" bIns="0" rtlCol="0" anchor="t">
            <a:spAutoFit/>
          </a:bodyPr>
          <a:lstStyle/>
          <a:p>
            <a:pPr algn="l">
              <a:lnSpc>
                <a:spcPts val="6834"/>
              </a:lnSpc>
            </a:pPr>
            <a:r>
              <a:rPr lang="en-US" sz="5467" spc="-163">
                <a:solidFill>
                  <a:srgbClr val="2C3F42"/>
                </a:solidFill>
                <a:latin typeface="Bitter"/>
              </a:rPr>
              <a:t>Understanding the Lean Methodology</a:t>
            </a:r>
          </a:p>
        </p:txBody>
      </p:sp>
      <p:sp>
        <p:nvSpPr>
          <p:cNvPr id="8" name="TextBox 8"/>
          <p:cNvSpPr txBox="1"/>
          <p:nvPr/>
        </p:nvSpPr>
        <p:spPr>
          <a:xfrm>
            <a:off x="7990939" y="4033868"/>
            <a:ext cx="9164121" cy="2155984"/>
          </a:xfrm>
          <a:prstGeom prst="rect">
            <a:avLst/>
          </a:prstGeom>
        </p:spPr>
        <p:txBody>
          <a:bodyPr lIns="0" tIns="0" rIns="0" bIns="0" rtlCol="0" anchor="t">
            <a:spAutoFit/>
          </a:bodyPr>
          <a:lstStyle/>
          <a:p>
            <a:pPr algn="just">
              <a:lnSpc>
                <a:spcPts val="3498"/>
              </a:lnSpc>
            </a:pPr>
            <a:r>
              <a:rPr lang="en-US" sz="2187" spc="-43">
                <a:solidFill>
                  <a:srgbClr val="2B2E3C"/>
                </a:solidFill>
                <a:latin typeface="Open Sans"/>
              </a:rPr>
              <a:t>Lean is a transformative management approach that focuses on eliminating waste, optimizing processes, and continuously improving efficiency. At its core, Lean emphasizes the relentless pursuit of perfection by empowering employees, fostering a culture of collaboration, and delivering exceptional value to customers.</a:t>
            </a:r>
          </a:p>
        </p:txBody>
      </p:sp>
      <p:sp>
        <p:nvSpPr>
          <p:cNvPr id="9" name="TextBox 9"/>
          <p:cNvSpPr txBox="1"/>
          <p:nvPr/>
        </p:nvSpPr>
        <p:spPr>
          <a:xfrm>
            <a:off x="7990939" y="6567517"/>
            <a:ext cx="9164121" cy="1717834"/>
          </a:xfrm>
          <a:prstGeom prst="rect">
            <a:avLst/>
          </a:prstGeom>
        </p:spPr>
        <p:txBody>
          <a:bodyPr lIns="0" tIns="0" rIns="0" bIns="0" rtlCol="0" anchor="t">
            <a:spAutoFit/>
          </a:bodyPr>
          <a:lstStyle/>
          <a:p>
            <a:pPr algn="just">
              <a:lnSpc>
                <a:spcPts val="3498"/>
              </a:lnSpc>
            </a:pPr>
            <a:r>
              <a:rPr lang="en-US" sz="2187" spc="-43">
                <a:solidFill>
                  <a:srgbClr val="2B2E3C"/>
                </a:solidFill>
                <a:latin typeface="Open Sans"/>
              </a:rPr>
              <a:t>By adopting Lean principles, organizations can streamline operations, reduce cycle times, and enhance product quality. The methodology encourages data-driven decision making, just-in-time production, and a deep understanding of customer needs to drive sustainable growth.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TextBox 6"/>
          <p:cNvSpPr txBox="1"/>
          <p:nvPr/>
        </p:nvSpPr>
        <p:spPr>
          <a:xfrm>
            <a:off x="2346788" y="1000125"/>
            <a:ext cx="5678457" cy="622619"/>
          </a:xfrm>
          <a:prstGeom prst="rect">
            <a:avLst/>
          </a:prstGeom>
        </p:spPr>
        <p:txBody>
          <a:bodyPr lIns="0" tIns="0" rIns="0" bIns="0" rtlCol="0" anchor="t">
            <a:spAutoFit/>
          </a:bodyPr>
          <a:lstStyle/>
          <a:p>
            <a:pPr algn="l">
              <a:lnSpc>
                <a:spcPts val="4926"/>
              </a:lnSpc>
            </a:pPr>
            <a:r>
              <a:rPr lang="en-US" sz="3940" spc="-118">
                <a:solidFill>
                  <a:srgbClr val="2C3F42"/>
                </a:solidFill>
                <a:latin typeface="Bitter"/>
              </a:rPr>
              <a:t>Core Principles of Lean</a:t>
            </a:r>
          </a:p>
        </p:txBody>
      </p:sp>
      <p:sp>
        <p:nvSpPr>
          <p:cNvPr id="7" name="TextBox 7"/>
          <p:cNvSpPr txBox="1"/>
          <p:nvPr/>
        </p:nvSpPr>
        <p:spPr>
          <a:xfrm>
            <a:off x="2137558" y="1887487"/>
            <a:ext cx="8806674" cy="7595743"/>
          </a:xfrm>
          <a:prstGeom prst="rect">
            <a:avLst/>
          </a:prstGeom>
        </p:spPr>
        <p:txBody>
          <a:bodyPr lIns="0" tIns="0" rIns="0" bIns="0" rtlCol="0" anchor="t">
            <a:spAutoFit/>
          </a:bodyPr>
          <a:lstStyle/>
          <a:p>
            <a:pPr marL="500342" lvl="1" indent="-250171" algn="l">
              <a:lnSpc>
                <a:spcPts val="2896"/>
              </a:lnSpc>
              <a:buFont typeface="Arial"/>
              <a:buChar char="•"/>
            </a:pPr>
            <a:r>
              <a:rPr lang="en-US" sz="2317" spc="-69">
                <a:solidFill>
                  <a:srgbClr val="2C3F42"/>
                </a:solidFill>
                <a:latin typeface="Open Sans Bold"/>
              </a:rPr>
              <a:t>Value:</a:t>
            </a:r>
            <a:r>
              <a:rPr lang="en-US" sz="2317" spc="-69">
                <a:solidFill>
                  <a:srgbClr val="2C3F42"/>
                </a:solidFill>
                <a:latin typeface="Open Sans"/>
              </a:rPr>
              <a:t> Identify customer needs and focus on delivering value.</a:t>
            </a:r>
          </a:p>
          <a:p>
            <a:pPr algn="l">
              <a:lnSpc>
                <a:spcPts val="2897"/>
              </a:lnSpc>
            </a:pPr>
            <a:endParaRPr lang="en-US" sz="2317" spc="-69">
              <a:solidFill>
                <a:srgbClr val="2C3F42"/>
              </a:solidFill>
              <a:latin typeface="Open Sans"/>
            </a:endParaRPr>
          </a:p>
          <a:p>
            <a:pPr marL="500342" lvl="1" indent="-250171" algn="l">
              <a:lnSpc>
                <a:spcPts val="2896"/>
              </a:lnSpc>
              <a:buFont typeface="Arial"/>
              <a:buChar char="•"/>
            </a:pPr>
            <a:r>
              <a:rPr lang="en-US" sz="2317" spc="-69">
                <a:solidFill>
                  <a:srgbClr val="2C3F42"/>
                </a:solidFill>
                <a:latin typeface="Open Sans Bold"/>
              </a:rPr>
              <a:t>Value Stream: </a:t>
            </a:r>
            <a:r>
              <a:rPr lang="en-US" sz="2317" spc="-69">
                <a:solidFill>
                  <a:srgbClr val="2C3F42"/>
                </a:solidFill>
                <a:latin typeface="Open Sans"/>
              </a:rPr>
              <a:t>Map processes to identify value-adding steps and eliminate waste.</a:t>
            </a:r>
          </a:p>
          <a:p>
            <a:pPr algn="l">
              <a:lnSpc>
                <a:spcPts val="2897"/>
              </a:lnSpc>
            </a:pPr>
            <a:endParaRPr lang="en-US" sz="2317" spc="-69">
              <a:solidFill>
                <a:srgbClr val="2C3F42"/>
              </a:solidFill>
              <a:latin typeface="Open Sans"/>
            </a:endParaRPr>
          </a:p>
          <a:p>
            <a:pPr marL="500342" lvl="1" indent="-250171" algn="l">
              <a:lnSpc>
                <a:spcPts val="2896"/>
              </a:lnSpc>
              <a:buFont typeface="Arial"/>
              <a:buChar char="•"/>
            </a:pPr>
            <a:r>
              <a:rPr lang="en-US" sz="2317" spc="-69">
                <a:solidFill>
                  <a:srgbClr val="2C3F42"/>
                </a:solidFill>
                <a:latin typeface="Open Sans Bold"/>
              </a:rPr>
              <a:t>Flow:</a:t>
            </a:r>
            <a:r>
              <a:rPr lang="en-US" sz="2317" spc="-69">
                <a:solidFill>
                  <a:srgbClr val="2C3F42"/>
                </a:solidFill>
                <a:latin typeface="Open Sans"/>
              </a:rPr>
              <a:t> Ensure smooth flow of work to minimize delays and interruptions.</a:t>
            </a:r>
          </a:p>
          <a:p>
            <a:pPr algn="l">
              <a:lnSpc>
                <a:spcPts val="2897"/>
              </a:lnSpc>
            </a:pPr>
            <a:endParaRPr lang="en-US" sz="2317" spc="-69">
              <a:solidFill>
                <a:srgbClr val="2C3F42"/>
              </a:solidFill>
              <a:latin typeface="Open Sans"/>
            </a:endParaRPr>
          </a:p>
          <a:p>
            <a:pPr marL="500342" lvl="1" indent="-250171" algn="l">
              <a:lnSpc>
                <a:spcPts val="2896"/>
              </a:lnSpc>
              <a:buFont typeface="Arial"/>
              <a:buChar char="•"/>
            </a:pPr>
            <a:r>
              <a:rPr lang="en-US" sz="2317" spc="-69">
                <a:solidFill>
                  <a:srgbClr val="2C3F42"/>
                </a:solidFill>
                <a:latin typeface="Open Sans Bold"/>
              </a:rPr>
              <a:t>Pull:</a:t>
            </a:r>
            <a:r>
              <a:rPr lang="en-US" sz="2317" spc="-69">
                <a:solidFill>
                  <a:srgbClr val="2C3F42"/>
                </a:solidFill>
                <a:latin typeface="Open Sans"/>
              </a:rPr>
              <a:t> Produce based on customer demand to reduce inventory and overproduction.</a:t>
            </a:r>
          </a:p>
          <a:p>
            <a:pPr algn="l">
              <a:lnSpc>
                <a:spcPts val="2897"/>
              </a:lnSpc>
            </a:pPr>
            <a:endParaRPr lang="en-US" sz="2317" spc="-69">
              <a:solidFill>
                <a:srgbClr val="2C3F42"/>
              </a:solidFill>
              <a:latin typeface="Open Sans"/>
            </a:endParaRPr>
          </a:p>
          <a:p>
            <a:pPr marL="500342" lvl="1" indent="-250171" algn="l">
              <a:lnSpc>
                <a:spcPts val="2896"/>
              </a:lnSpc>
              <a:buFont typeface="Arial"/>
              <a:buChar char="•"/>
            </a:pPr>
            <a:r>
              <a:rPr lang="en-US" sz="2317" spc="-69">
                <a:solidFill>
                  <a:srgbClr val="2C3F42"/>
                </a:solidFill>
                <a:latin typeface="Open Sans Bold"/>
              </a:rPr>
              <a:t>Perfection: </a:t>
            </a:r>
            <a:r>
              <a:rPr lang="en-US" sz="2317" spc="-69">
                <a:solidFill>
                  <a:srgbClr val="2C3F42"/>
                </a:solidFill>
                <a:latin typeface="Open Sans"/>
              </a:rPr>
              <a:t>Continuously improve processes to strive for perfection.</a:t>
            </a:r>
          </a:p>
          <a:p>
            <a:pPr algn="l">
              <a:lnSpc>
                <a:spcPts val="2897"/>
              </a:lnSpc>
            </a:pPr>
            <a:endParaRPr lang="en-US" sz="2317" spc="-69">
              <a:solidFill>
                <a:srgbClr val="2C3F42"/>
              </a:solidFill>
              <a:latin typeface="Open Sans"/>
            </a:endParaRPr>
          </a:p>
          <a:p>
            <a:pPr marL="500342" lvl="1" indent="-250171" algn="l">
              <a:lnSpc>
                <a:spcPts val="2896"/>
              </a:lnSpc>
              <a:buFont typeface="Arial"/>
              <a:buChar char="•"/>
            </a:pPr>
            <a:r>
              <a:rPr lang="en-US" sz="2317" spc="-69">
                <a:solidFill>
                  <a:srgbClr val="2C3F42"/>
                </a:solidFill>
                <a:latin typeface="Open Sans Bold"/>
              </a:rPr>
              <a:t>Respect for People:</a:t>
            </a:r>
            <a:r>
              <a:rPr lang="en-US" sz="2317" spc="-69">
                <a:solidFill>
                  <a:srgbClr val="2C3F42"/>
                </a:solidFill>
                <a:latin typeface="Open Sans"/>
              </a:rPr>
              <a:t> Lean empowers employees, fostering a collaborative environment where their input and expertise are highly valued.</a:t>
            </a:r>
          </a:p>
          <a:p>
            <a:pPr algn="l">
              <a:lnSpc>
                <a:spcPts val="2897"/>
              </a:lnSpc>
            </a:pPr>
            <a:endParaRPr lang="en-US" sz="2317" spc="-69">
              <a:solidFill>
                <a:srgbClr val="2C3F42"/>
              </a:solidFill>
              <a:latin typeface="Open Sans"/>
            </a:endParaRPr>
          </a:p>
          <a:p>
            <a:pPr marL="500342" lvl="1" indent="-250171" algn="l">
              <a:lnSpc>
                <a:spcPts val="2897"/>
              </a:lnSpc>
              <a:buFont typeface="Arial"/>
              <a:buChar char="•"/>
            </a:pPr>
            <a:r>
              <a:rPr lang="en-US" sz="2317" spc="-69">
                <a:solidFill>
                  <a:srgbClr val="2C3F42"/>
                </a:solidFill>
                <a:latin typeface="Open Sans Bold"/>
              </a:rPr>
              <a:t>Just-in-Time Production:</a:t>
            </a:r>
            <a:r>
              <a:rPr lang="en-US" sz="2317" spc="-69">
                <a:solidFill>
                  <a:srgbClr val="2C3F42"/>
                </a:solidFill>
                <a:latin typeface="Open Sans"/>
              </a:rPr>
              <a:t> Lean optimizes inventory and production, delivering products only when customers demand them to minimize waste.</a:t>
            </a:r>
          </a:p>
        </p:txBody>
      </p:sp>
      <p:sp>
        <p:nvSpPr>
          <p:cNvPr id="8" name="Freeform 8"/>
          <p:cNvSpPr/>
          <p:nvPr/>
        </p:nvSpPr>
        <p:spPr>
          <a:xfrm>
            <a:off x="-2137558" y="9512772"/>
            <a:ext cx="4275117" cy="4114800"/>
          </a:xfrm>
          <a:custGeom>
            <a:avLst/>
            <a:gdLst/>
            <a:ahLst/>
            <a:cxnLst/>
            <a:rect l="l" t="t" r="r" b="b"/>
            <a:pathLst>
              <a:path w="4275117" h="4114800">
                <a:moveTo>
                  <a:pt x="0" y="0"/>
                </a:moveTo>
                <a:lnTo>
                  <a:pt x="4275116" y="0"/>
                </a:lnTo>
                <a:lnTo>
                  <a:pt x="4275116" y="4114800"/>
                </a:lnTo>
                <a:lnTo>
                  <a:pt x="0" y="4114800"/>
                </a:lnTo>
                <a:lnTo>
                  <a:pt x="0" y="0"/>
                </a:lnTo>
                <a:close/>
              </a:path>
            </a:pathLst>
          </a:custGeom>
          <a:blipFill>
            <a:blip r:embed="rId2">
              <a:alphaModFix amt="81000"/>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17817246" y="0"/>
            <a:ext cx="4275117" cy="4114800"/>
          </a:xfrm>
          <a:custGeom>
            <a:avLst/>
            <a:gdLst/>
            <a:ahLst/>
            <a:cxnLst/>
            <a:rect l="l" t="t" r="r" b="b"/>
            <a:pathLst>
              <a:path w="4275117" h="4114800">
                <a:moveTo>
                  <a:pt x="0" y="0"/>
                </a:moveTo>
                <a:lnTo>
                  <a:pt x="4275117" y="0"/>
                </a:lnTo>
                <a:lnTo>
                  <a:pt x="4275117" y="4114800"/>
                </a:lnTo>
                <a:lnTo>
                  <a:pt x="0" y="4114800"/>
                </a:lnTo>
                <a:lnTo>
                  <a:pt x="0" y="0"/>
                </a:lnTo>
                <a:close/>
              </a:path>
            </a:pathLst>
          </a:custGeom>
          <a:blipFill>
            <a:blip r:embed="rId2">
              <a:alphaModFix amt="81000"/>
              <a:extLst>
                <a:ext uri="{96DAC541-7B7A-43D3-8B79-37D633B846F1}">
                  <asvg:svgBlip xmlns="" xmlns:asvg="http://schemas.microsoft.com/office/drawing/2016/SVG/main" r:embed="rId3"/>
                </a:ext>
              </a:extLst>
            </a:blip>
            <a:stretch>
              <a:fillRect/>
            </a:stretch>
          </a:blipFill>
        </p:spPr>
      </p:sp>
      <p:sp>
        <p:nvSpPr>
          <p:cNvPr id="10" name="Freeform 10" descr="preencoded.png"/>
          <p:cNvSpPr/>
          <p:nvPr/>
        </p:nvSpPr>
        <p:spPr>
          <a:xfrm>
            <a:off x="1143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alphaModFix amt="90000"/>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TextBox 6"/>
          <p:cNvSpPr txBox="1"/>
          <p:nvPr/>
        </p:nvSpPr>
        <p:spPr>
          <a:xfrm>
            <a:off x="1623548" y="2270365"/>
            <a:ext cx="14025670" cy="859916"/>
          </a:xfrm>
          <a:prstGeom prst="rect">
            <a:avLst/>
          </a:prstGeom>
        </p:spPr>
        <p:txBody>
          <a:bodyPr lIns="0" tIns="0" rIns="0" bIns="0" rtlCol="0" anchor="t">
            <a:spAutoFit/>
          </a:bodyPr>
          <a:lstStyle/>
          <a:p>
            <a:pPr algn="ctr">
              <a:lnSpc>
                <a:spcPts val="6960"/>
              </a:lnSpc>
            </a:pPr>
            <a:r>
              <a:rPr lang="en-US" sz="5567" spc="-166">
                <a:solidFill>
                  <a:srgbClr val="2C3F42"/>
                </a:solidFill>
                <a:latin typeface="Bitter"/>
              </a:rPr>
              <a:t>Other Principles of Lean System</a:t>
            </a:r>
          </a:p>
        </p:txBody>
      </p:sp>
      <p:grpSp>
        <p:nvGrpSpPr>
          <p:cNvPr id="7" name="Group 7"/>
          <p:cNvGrpSpPr/>
          <p:nvPr/>
        </p:nvGrpSpPr>
        <p:grpSpPr>
          <a:xfrm>
            <a:off x="2542729" y="4278214"/>
            <a:ext cx="634454" cy="634454"/>
            <a:chOff x="0" y="0"/>
            <a:chExt cx="845938" cy="845938"/>
          </a:xfrm>
        </p:grpSpPr>
        <p:sp>
          <p:nvSpPr>
            <p:cNvPr id="8" name="Freeform 8"/>
            <p:cNvSpPr/>
            <p:nvPr/>
          </p:nvSpPr>
          <p:spPr>
            <a:xfrm>
              <a:off x="6350" y="6350"/>
              <a:ext cx="833247" cy="833247"/>
            </a:xfrm>
            <a:custGeom>
              <a:avLst/>
              <a:gdLst/>
              <a:ahLst/>
              <a:cxnLst/>
              <a:rect l="l" t="t" r="r" b="b"/>
              <a:pathLst>
                <a:path w="833247" h="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FCE2CF"/>
            </a:solidFill>
          </p:spPr>
        </p:sp>
        <p:sp>
          <p:nvSpPr>
            <p:cNvPr id="9" name="Freeform 9"/>
            <p:cNvSpPr/>
            <p:nvPr/>
          </p:nvSpPr>
          <p:spPr>
            <a:xfrm>
              <a:off x="0" y="0"/>
              <a:ext cx="845947" cy="845947"/>
            </a:xfrm>
            <a:custGeom>
              <a:avLst/>
              <a:gdLst/>
              <a:ahLst/>
              <a:cxnLst/>
              <a:rect l="l" t="t" r="r" b="b"/>
              <a:pathLst>
                <a:path w="845947" h="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E2C8B5"/>
            </a:solidFill>
          </p:spPr>
        </p:sp>
      </p:grpSp>
      <p:sp>
        <p:nvSpPr>
          <p:cNvPr id="10" name="TextBox 10"/>
          <p:cNvSpPr txBox="1"/>
          <p:nvPr/>
        </p:nvSpPr>
        <p:spPr>
          <a:xfrm>
            <a:off x="3534490" y="4259164"/>
            <a:ext cx="3127057" cy="858921"/>
          </a:xfrm>
          <a:prstGeom prst="rect">
            <a:avLst/>
          </a:prstGeom>
        </p:spPr>
        <p:txBody>
          <a:bodyPr lIns="0" tIns="0" rIns="0" bIns="0" rtlCol="0" anchor="t">
            <a:spAutoFit/>
          </a:bodyPr>
          <a:lstStyle/>
          <a:p>
            <a:pPr algn="l">
              <a:lnSpc>
                <a:spcPts val="3417"/>
              </a:lnSpc>
            </a:pPr>
            <a:r>
              <a:rPr lang="en-US" sz="2733" spc="-82">
                <a:solidFill>
                  <a:srgbClr val="2C3F42"/>
                </a:solidFill>
                <a:latin typeface="Bitter"/>
              </a:rPr>
              <a:t>Standardization:</a:t>
            </a:r>
          </a:p>
          <a:p>
            <a:pPr algn="l">
              <a:lnSpc>
                <a:spcPts val="3417"/>
              </a:lnSpc>
            </a:pPr>
            <a:endParaRPr lang="en-US" sz="2733" spc="-82">
              <a:solidFill>
                <a:srgbClr val="2C3F42"/>
              </a:solidFill>
              <a:latin typeface="Bitter"/>
            </a:endParaRPr>
          </a:p>
        </p:txBody>
      </p:sp>
      <p:sp>
        <p:nvSpPr>
          <p:cNvPr id="11" name="TextBox 11"/>
          <p:cNvSpPr txBox="1"/>
          <p:nvPr/>
        </p:nvSpPr>
        <p:spPr>
          <a:xfrm>
            <a:off x="3542734" y="4836468"/>
            <a:ext cx="3127057" cy="4785003"/>
          </a:xfrm>
          <a:prstGeom prst="rect">
            <a:avLst/>
          </a:prstGeom>
        </p:spPr>
        <p:txBody>
          <a:bodyPr lIns="0" tIns="0" rIns="0" bIns="0" rtlCol="0" anchor="t">
            <a:spAutoFit/>
          </a:bodyPr>
          <a:lstStyle/>
          <a:p>
            <a:pPr algn="just">
              <a:lnSpc>
                <a:spcPts val="3497"/>
              </a:lnSpc>
            </a:pPr>
            <a:r>
              <a:rPr lang="en-US" sz="2187" spc="-43">
                <a:solidFill>
                  <a:srgbClr val="2C3F42"/>
                </a:solidFill>
                <a:latin typeface="Open Sans"/>
              </a:rPr>
              <a:t>Establish standardized work processes and procedures. </a:t>
            </a:r>
          </a:p>
          <a:p>
            <a:pPr algn="just">
              <a:lnSpc>
                <a:spcPts val="3497"/>
              </a:lnSpc>
            </a:pPr>
            <a:r>
              <a:rPr lang="en-US" sz="2187" spc="-43">
                <a:solidFill>
                  <a:srgbClr val="2C3F42"/>
                </a:solidFill>
                <a:latin typeface="Open Sans"/>
              </a:rPr>
              <a:t>Define clear standards and best practices for performing tasks.</a:t>
            </a:r>
          </a:p>
          <a:p>
            <a:pPr algn="just">
              <a:lnSpc>
                <a:spcPts val="3497"/>
              </a:lnSpc>
            </a:pPr>
            <a:r>
              <a:rPr lang="en-US" sz="2187" spc="-43">
                <a:solidFill>
                  <a:srgbClr val="2C3F42"/>
                </a:solidFill>
                <a:latin typeface="Open Sans"/>
              </a:rPr>
              <a:t>Ensure consistency and quality in all operations.</a:t>
            </a:r>
          </a:p>
          <a:p>
            <a:pPr algn="just">
              <a:lnSpc>
                <a:spcPts val="3497"/>
              </a:lnSpc>
            </a:pPr>
            <a:endParaRPr lang="en-US" sz="2187" spc="-43">
              <a:solidFill>
                <a:srgbClr val="2C3F42"/>
              </a:solidFill>
              <a:latin typeface="Open Sans"/>
            </a:endParaRPr>
          </a:p>
          <a:p>
            <a:pPr algn="l">
              <a:lnSpc>
                <a:spcPts val="3498"/>
              </a:lnSpc>
            </a:pPr>
            <a:endParaRPr lang="en-US" sz="2187" spc="-43">
              <a:solidFill>
                <a:srgbClr val="2C3F42"/>
              </a:solidFill>
              <a:latin typeface="Open Sans"/>
            </a:endParaRPr>
          </a:p>
          <a:p>
            <a:pPr algn="l">
              <a:lnSpc>
                <a:spcPts val="3497"/>
              </a:lnSpc>
            </a:pPr>
            <a:endParaRPr lang="en-US" sz="2187" spc="-43">
              <a:solidFill>
                <a:srgbClr val="2C3F42"/>
              </a:solidFill>
              <a:latin typeface="Open Sans"/>
            </a:endParaRPr>
          </a:p>
        </p:txBody>
      </p:sp>
      <p:grpSp>
        <p:nvGrpSpPr>
          <p:cNvPr id="12" name="Group 12"/>
          <p:cNvGrpSpPr/>
          <p:nvPr/>
        </p:nvGrpSpPr>
        <p:grpSpPr>
          <a:xfrm>
            <a:off x="7033022" y="4278214"/>
            <a:ext cx="634454" cy="634454"/>
            <a:chOff x="0" y="0"/>
            <a:chExt cx="845938" cy="845938"/>
          </a:xfrm>
        </p:grpSpPr>
        <p:sp>
          <p:nvSpPr>
            <p:cNvPr id="13" name="Freeform 13"/>
            <p:cNvSpPr/>
            <p:nvPr/>
          </p:nvSpPr>
          <p:spPr>
            <a:xfrm>
              <a:off x="6350" y="6350"/>
              <a:ext cx="833247" cy="833247"/>
            </a:xfrm>
            <a:custGeom>
              <a:avLst/>
              <a:gdLst/>
              <a:ahLst/>
              <a:cxnLst/>
              <a:rect l="l" t="t" r="r" b="b"/>
              <a:pathLst>
                <a:path w="833247" h="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FCE2CF"/>
            </a:solidFill>
          </p:spPr>
        </p:sp>
        <p:sp>
          <p:nvSpPr>
            <p:cNvPr id="14" name="Freeform 14"/>
            <p:cNvSpPr/>
            <p:nvPr/>
          </p:nvSpPr>
          <p:spPr>
            <a:xfrm>
              <a:off x="0" y="0"/>
              <a:ext cx="845947" cy="845947"/>
            </a:xfrm>
            <a:custGeom>
              <a:avLst/>
              <a:gdLst/>
              <a:ahLst/>
              <a:cxnLst/>
              <a:rect l="l" t="t" r="r" b="b"/>
              <a:pathLst>
                <a:path w="845947" h="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E2C8B5"/>
            </a:solidFill>
          </p:spPr>
        </p:sp>
      </p:grpSp>
      <p:sp>
        <p:nvSpPr>
          <p:cNvPr id="15" name="TextBox 15"/>
          <p:cNvSpPr txBox="1"/>
          <p:nvPr/>
        </p:nvSpPr>
        <p:spPr>
          <a:xfrm>
            <a:off x="7333267" y="4352210"/>
            <a:ext cx="33814" cy="457736"/>
          </a:xfrm>
          <a:prstGeom prst="rect">
            <a:avLst/>
          </a:prstGeom>
        </p:spPr>
        <p:txBody>
          <a:bodyPr lIns="0" tIns="0" rIns="0" bIns="0" rtlCol="0" anchor="t">
            <a:spAutoFit/>
          </a:bodyPr>
          <a:lstStyle/>
          <a:p>
            <a:pPr algn="ctr">
              <a:lnSpc>
                <a:spcPts val="4101"/>
              </a:lnSpc>
            </a:pPr>
            <a:r>
              <a:rPr lang="en-US" sz="3279" spc="-98">
                <a:solidFill>
                  <a:srgbClr val="2C3F42"/>
                </a:solidFill>
                <a:latin typeface="Bitter"/>
              </a:rPr>
              <a:t>2</a:t>
            </a:r>
          </a:p>
        </p:txBody>
      </p:sp>
      <p:sp>
        <p:nvSpPr>
          <p:cNvPr id="16" name="TextBox 16"/>
          <p:cNvSpPr txBox="1"/>
          <p:nvPr/>
        </p:nvSpPr>
        <p:spPr>
          <a:xfrm>
            <a:off x="8034308" y="4113081"/>
            <a:ext cx="3127057" cy="858901"/>
          </a:xfrm>
          <a:prstGeom prst="rect">
            <a:avLst/>
          </a:prstGeom>
        </p:spPr>
        <p:txBody>
          <a:bodyPr lIns="0" tIns="0" rIns="0" bIns="0" rtlCol="0" anchor="t">
            <a:spAutoFit/>
          </a:bodyPr>
          <a:lstStyle/>
          <a:p>
            <a:pPr algn="l">
              <a:lnSpc>
                <a:spcPts val="3417"/>
              </a:lnSpc>
            </a:pPr>
            <a:r>
              <a:rPr lang="en-US" sz="2733" spc="-82">
                <a:solidFill>
                  <a:srgbClr val="2C3F42"/>
                </a:solidFill>
                <a:latin typeface="Bitter"/>
              </a:rPr>
              <a:t>Respect for Employees:</a:t>
            </a:r>
          </a:p>
        </p:txBody>
      </p:sp>
      <p:sp>
        <p:nvSpPr>
          <p:cNvPr id="17" name="TextBox 17"/>
          <p:cNvSpPr txBox="1"/>
          <p:nvPr/>
        </p:nvSpPr>
        <p:spPr>
          <a:xfrm>
            <a:off x="8031867" y="5160273"/>
            <a:ext cx="3127057" cy="2594134"/>
          </a:xfrm>
          <a:prstGeom prst="rect">
            <a:avLst/>
          </a:prstGeom>
        </p:spPr>
        <p:txBody>
          <a:bodyPr lIns="0" tIns="0" rIns="0" bIns="0" rtlCol="0" anchor="t">
            <a:spAutoFit/>
          </a:bodyPr>
          <a:lstStyle/>
          <a:p>
            <a:pPr algn="l">
              <a:lnSpc>
                <a:spcPts val="3498"/>
              </a:lnSpc>
            </a:pPr>
            <a:r>
              <a:rPr lang="en-US" sz="2187" spc="-43">
                <a:solidFill>
                  <a:srgbClr val="2C3F42"/>
                </a:solidFill>
                <a:latin typeface="Open Sans"/>
              </a:rPr>
              <a:t>Lean values the knowledge and capabilities of employees, empowering them to identify and resolve issues.</a:t>
            </a:r>
          </a:p>
        </p:txBody>
      </p:sp>
      <p:grpSp>
        <p:nvGrpSpPr>
          <p:cNvPr id="18" name="Group 18"/>
          <p:cNvGrpSpPr/>
          <p:nvPr/>
        </p:nvGrpSpPr>
        <p:grpSpPr>
          <a:xfrm>
            <a:off x="11523315" y="4278214"/>
            <a:ext cx="634454" cy="634454"/>
            <a:chOff x="0" y="0"/>
            <a:chExt cx="845938" cy="845938"/>
          </a:xfrm>
        </p:grpSpPr>
        <p:sp>
          <p:nvSpPr>
            <p:cNvPr id="19" name="Freeform 19"/>
            <p:cNvSpPr/>
            <p:nvPr/>
          </p:nvSpPr>
          <p:spPr>
            <a:xfrm>
              <a:off x="6350" y="6350"/>
              <a:ext cx="833247" cy="833247"/>
            </a:xfrm>
            <a:custGeom>
              <a:avLst/>
              <a:gdLst/>
              <a:ahLst/>
              <a:cxnLst/>
              <a:rect l="l" t="t" r="r" b="b"/>
              <a:pathLst>
                <a:path w="833247" h="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FCE2CF"/>
            </a:solidFill>
          </p:spPr>
        </p:sp>
        <p:sp>
          <p:nvSpPr>
            <p:cNvPr id="20" name="Freeform 20"/>
            <p:cNvSpPr/>
            <p:nvPr/>
          </p:nvSpPr>
          <p:spPr>
            <a:xfrm>
              <a:off x="0" y="0"/>
              <a:ext cx="845947" cy="845947"/>
            </a:xfrm>
            <a:custGeom>
              <a:avLst/>
              <a:gdLst/>
              <a:ahLst/>
              <a:cxnLst/>
              <a:rect l="l" t="t" r="r" b="b"/>
              <a:pathLst>
                <a:path w="845947" h="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E2C8B5"/>
            </a:solidFill>
          </p:spPr>
        </p:sp>
      </p:grpSp>
      <p:sp>
        <p:nvSpPr>
          <p:cNvPr id="21" name="TextBox 21"/>
          <p:cNvSpPr txBox="1"/>
          <p:nvPr/>
        </p:nvSpPr>
        <p:spPr>
          <a:xfrm>
            <a:off x="11818947" y="4352210"/>
            <a:ext cx="43041" cy="457736"/>
          </a:xfrm>
          <a:prstGeom prst="rect">
            <a:avLst/>
          </a:prstGeom>
        </p:spPr>
        <p:txBody>
          <a:bodyPr lIns="0" tIns="0" rIns="0" bIns="0" rtlCol="0" anchor="t">
            <a:spAutoFit/>
          </a:bodyPr>
          <a:lstStyle/>
          <a:p>
            <a:pPr algn="ctr">
              <a:lnSpc>
                <a:spcPts val="4101"/>
              </a:lnSpc>
            </a:pPr>
            <a:r>
              <a:rPr lang="en-US" sz="3279" spc="-98">
                <a:solidFill>
                  <a:srgbClr val="2C3F42"/>
                </a:solidFill>
                <a:latin typeface="Bitter"/>
              </a:rPr>
              <a:t>3</a:t>
            </a:r>
          </a:p>
        </p:txBody>
      </p:sp>
      <p:sp>
        <p:nvSpPr>
          <p:cNvPr id="22" name="TextBox 22"/>
          <p:cNvSpPr txBox="1"/>
          <p:nvPr/>
        </p:nvSpPr>
        <p:spPr>
          <a:xfrm>
            <a:off x="12522160" y="4190464"/>
            <a:ext cx="3127057" cy="858901"/>
          </a:xfrm>
          <a:prstGeom prst="rect">
            <a:avLst/>
          </a:prstGeom>
        </p:spPr>
        <p:txBody>
          <a:bodyPr lIns="0" tIns="0" rIns="0" bIns="0" rtlCol="0" anchor="t">
            <a:spAutoFit/>
          </a:bodyPr>
          <a:lstStyle/>
          <a:p>
            <a:pPr algn="l">
              <a:lnSpc>
                <a:spcPts val="3417"/>
              </a:lnSpc>
            </a:pPr>
            <a:r>
              <a:rPr lang="en-US" sz="2733" spc="-82">
                <a:solidFill>
                  <a:srgbClr val="2C3F42"/>
                </a:solidFill>
                <a:latin typeface="Bitter"/>
              </a:rPr>
              <a:t>Elimination of Waste :</a:t>
            </a:r>
          </a:p>
        </p:txBody>
      </p:sp>
      <p:sp>
        <p:nvSpPr>
          <p:cNvPr id="23" name="TextBox 23"/>
          <p:cNvSpPr txBox="1"/>
          <p:nvPr/>
        </p:nvSpPr>
        <p:spPr>
          <a:xfrm>
            <a:off x="12522160" y="5160273"/>
            <a:ext cx="3127057" cy="2206020"/>
          </a:xfrm>
          <a:prstGeom prst="rect">
            <a:avLst/>
          </a:prstGeom>
        </p:spPr>
        <p:txBody>
          <a:bodyPr lIns="0" tIns="0" rIns="0" bIns="0" rtlCol="0" anchor="t">
            <a:spAutoFit/>
          </a:bodyPr>
          <a:lstStyle/>
          <a:p>
            <a:pPr algn="l">
              <a:lnSpc>
                <a:spcPts val="3498"/>
              </a:lnSpc>
            </a:pPr>
            <a:r>
              <a:rPr lang="en-US" sz="2187" spc="-43">
                <a:solidFill>
                  <a:srgbClr val="2C3F42"/>
                </a:solidFill>
                <a:latin typeface="Open Sans"/>
              </a:rPr>
              <a:t>Lean aims to eliminate all forms of waste, including overproduction, waiting, transportation, and defects.</a:t>
            </a:r>
          </a:p>
        </p:txBody>
      </p:sp>
      <p:sp>
        <p:nvSpPr>
          <p:cNvPr id="24" name="TextBox 24"/>
          <p:cNvSpPr txBox="1"/>
          <p:nvPr/>
        </p:nvSpPr>
        <p:spPr>
          <a:xfrm>
            <a:off x="2742664" y="4354622"/>
            <a:ext cx="200769" cy="521938"/>
          </a:xfrm>
          <a:prstGeom prst="rect">
            <a:avLst/>
          </a:prstGeom>
        </p:spPr>
        <p:txBody>
          <a:bodyPr lIns="0" tIns="0" rIns="0" bIns="0" rtlCol="0" anchor="t">
            <a:spAutoFit/>
          </a:bodyPr>
          <a:lstStyle/>
          <a:p>
            <a:pPr algn="ctr">
              <a:lnSpc>
                <a:spcPts val="4101"/>
              </a:lnSpc>
            </a:pPr>
            <a:r>
              <a:rPr lang="en-US" sz="3279" spc="-98">
                <a:solidFill>
                  <a:srgbClr val="2C3F42"/>
                </a:solidFill>
                <a:latin typeface="Bitter"/>
              </a:rPr>
              <a:t>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00" y="15240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6" name="Group 6"/>
          <p:cNvGrpSpPr/>
          <p:nvPr/>
        </p:nvGrpSpPr>
        <p:grpSpPr>
          <a:xfrm>
            <a:off x="-2336400" y="-1476927"/>
            <a:ext cx="23746603" cy="13357464"/>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8" name="Freeform 8" descr="preencoded.png"/>
          <p:cNvSpPr/>
          <p:nvPr/>
        </p:nvSpPr>
        <p:spPr>
          <a:xfrm>
            <a:off x="1143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9" name="TextBox 9"/>
          <p:cNvSpPr txBox="1"/>
          <p:nvPr/>
        </p:nvSpPr>
        <p:spPr>
          <a:xfrm>
            <a:off x="1122116" y="1000125"/>
            <a:ext cx="9706593" cy="860552"/>
          </a:xfrm>
          <a:prstGeom prst="rect">
            <a:avLst/>
          </a:prstGeom>
        </p:spPr>
        <p:txBody>
          <a:bodyPr lIns="0" tIns="0" rIns="0" bIns="0" rtlCol="0" anchor="t">
            <a:spAutoFit/>
          </a:bodyPr>
          <a:lstStyle/>
          <a:p>
            <a:pPr algn="l">
              <a:lnSpc>
                <a:spcPts val="6834"/>
              </a:lnSpc>
            </a:pPr>
            <a:r>
              <a:rPr lang="en-US" sz="5467" spc="-163">
                <a:solidFill>
                  <a:srgbClr val="2C3F42"/>
                </a:solidFill>
                <a:latin typeface="Bitter"/>
              </a:rPr>
              <a:t>Key Elements of Lean System</a:t>
            </a:r>
          </a:p>
        </p:txBody>
      </p:sp>
      <p:sp>
        <p:nvSpPr>
          <p:cNvPr id="10" name="TextBox 10"/>
          <p:cNvSpPr txBox="1"/>
          <p:nvPr/>
        </p:nvSpPr>
        <p:spPr>
          <a:xfrm>
            <a:off x="1028700" y="2381872"/>
            <a:ext cx="9893424" cy="6876428"/>
          </a:xfrm>
          <a:prstGeom prst="rect">
            <a:avLst/>
          </a:prstGeom>
        </p:spPr>
        <p:txBody>
          <a:bodyPr lIns="0" tIns="0" rIns="0" bIns="0" rtlCol="0" anchor="t">
            <a:spAutoFit/>
          </a:bodyPr>
          <a:lstStyle/>
          <a:p>
            <a:pPr marL="509002" lvl="1" indent="-254501" algn="just">
              <a:lnSpc>
                <a:spcPts val="3866"/>
              </a:lnSpc>
              <a:buFont typeface="Arial"/>
              <a:buChar char="•"/>
            </a:pPr>
            <a:r>
              <a:rPr lang="en-US" sz="2357" spc="-70">
                <a:solidFill>
                  <a:srgbClr val="2C3F42"/>
                </a:solidFill>
                <a:latin typeface="Bitter Bold"/>
              </a:rPr>
              <a:t>5S Methodology:</a:t>
            </a:r>
            <a:r>
              <a:rPr lang="en-US" sz="2357" spc="-70">
                <a:solidFill>
                  <a:srgbClr val="2C3F42"/>
                </a:solidFill>
                <a:latin typeface="Bitter"/>
              </a:rPr>
              <a:t> Sort, Set in order, Shine, Standardize, Sustain - Organize workplace for efficiency and safety.</a:t>
            </a:r>
          </a:p>
          <a:p>
            <a:pPr algn="just">
              <a:lnSpc>
                <a:spcPts val="3866"/>
              </a:lnSpc>
            </a:pPr>
            <a:endParaRPr lang="en-US" sz="2357" spc="-70">
              <a:solidFill>
                <a:srgbClr val="2C3F42"/>
              </a:solidFill>
              <a:latin typeface="Bitter"/>
            </a:endParaRPr>
          </a:p>
          <a:p>
            <a:pPr marL="509002" lvl="1" indent="-254501" algn="just">
              <a:lnSpc>
                <a:spcPts val="3866"/>
              </a:lnSpc>
              <a:buFont typeface="Arial"/>
              <a:buChar char="•"/>
            </a:pPr>
            <a:r>
              <a:rPr lang="en-US" sz="2357" spc="-70">
                <a:solidFill>
                  <a:srgbClr val="2C3F42"/>
                </a:solidFill>
                <a:latin typeface="Bitter Bold"/>
              </a:rPr>
              <a:t>Just-in-Time (JIT):</a:t>
            </a:r>
            <a:r>
              <a:rPr lang="en-US" sz="2357" spc="-70">
                <a:solidFill>
                  <a:srgbClr val="2C3F42"/>
                </a:solidFill>
                <a:latin typeface="Bitter"/>
              </a:rPr>
              <a:t> Produce goods or services only as needed, minimizing inventory and storage costs.</a:t>
            </a:r>
          </a:p>
          <a:p>
            <a:pPr algn="just">
              <a:lnSpc>
                <a:spcPts val="3866"/>
              </a:lnSpc>
            </a:pPr>
            <a:endParaRPr lang="en-US" sz="2357" spc="-70">
              <a:solidFill>
                <a:srgbClr val="2C3F42"/>
              </a:solidFill>
              <a:latin typeface="Bitter"/>
            </a:endParaRPr>
          </a:p>
          <a:p>
            <a:pPr marL="509002" lvl="1" indent="-254501" algn="just">
              <a:lnSpc>
                <a:spcPts val="3866"/>
              </a:lnSpc>
              <a:buFont typeface="Arial"/>
              <a:buChar char="•"/>
            </a:pPr>
            <a:r>
              <a:rPr lang="en-US" sz="2357" spc="-70">
                <a:solidFill>
                  <a:srgbClr val="2C3F42"/>
                </a:solidFill>
                <a:latin typeface="Bitter Bold"/>
              </a:rPr>
              <a:t>Kanban System:</a:t>
            </a:r>
            <a:r>
              <a:rPr lang="en-US" sz="2357" spc="-70">
                <a:solidFill>
                  <a:srgbClr val="2C3F42"/>
                </a:solidFill>
                <a:latin typeface="Bitter"/>
              </a:rPr>
              <a:t> Visualize workflow, limit work in progress, and facilitate continuous improvement.</a:t>
            </a:r>
          </a:p>
          <a:p>
            <a:pPr algn="just">
              <a:lnSpc>
                <a:spcPts val="3866"/>
              </a:lnSpc>
            </a:pPr>
            <a:endParaRPr lang="en-US" sz="2357" spc="-70">
              <a:solidFill>
                <a:srgbClr val="2C3F42"/>
              </a:solidFill>
              <a:latin typeface="Bitter"/>
            </a:endParaRPr>
          </a:p>
          <a:p>
            <a:pPr marL="509002" lvl="1" indent="-254501" algn="just">
              <a:lnSpc>
                <a:spcPts val="3866"/>
              </a:lnSpc>
              <a:buFont typeface="Arial"/>
              <a:buChar char="•"/>
            </a:pPr>
            <a:r>
              <a:rPr lang="en-US" sz="2357" spc="-70">
                <a:solidFill>
                  <a:srgbClr val="2C3F42"/>
                </a:solidFill>
                <a:latin typeface="Bitter Bold"/>
              </a:rPr>
              <a:t>Total Productive Maintenance (TPM):</a:t>
            </a:r>
            <a:r>
              <a:rPr lang="en-US" sz="2357" spc="-70">
                <a:solidFill>
                  <a:srgbClr val="2C3F42"/>
                </a:solidFill>
                <a:latin typeface="Bitter"/>
              </a:rPr>
              <a:t> Maintain equipment to prevent breakdowns and ensure optimal performance.</a:t>
            </a:r>
          </a:p>
          <a:p>
            <a:pPr algn="just">
              <a:lnSpc>
                <a:spcPts val="3866"/>
              </a:lnSpc>
            </a:pPr>
            <a:endParaRPr lang="en-US" sz="2357" spc="-70">
              <a:solidFill>
                <a:srgbClr val="2C3F42"/>
              </a:solidFill>
              <a:latin typeface="Bitter"/>
            </a:endParaRPr>
          </a:p>
          <a:p>
            <a:pPr marL="509002" lvl="1" indent="-254501" algn="just">
              <a:lnSpc>
                <a:spcPts val="3866"/>
              </a:lnSpc>
              <a:buFont typeface="Arial"/>
              <a:buChar char="•"/>
            </a:pPr>
            <a:r>
              <a:rPr lang="en-US" sz="2357" spc="-71">
                <a:solidFill>
                  <a:srgbClr val="2C3F42"/>
                </a:solidFill>
                <a:latin typeface="Bitter Bold"/>
              </a:rPr>
              <a:t>Kaizen: </a:t>
            </a:r>
            <a:r>
              <a:rPr lang="en-US" sz="2357" spc="-71">
                <a:solidFill>
                  <a:srgbClr val="2C3F42"/>
                </a:solidFill>
                <a:latin typeface="Bitter"/>
              </a:rPr>
              <a:t>Foster a culture of continuous improvement by involving employees in problem-solving and innovation.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ABCB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8F0"/>
            </a:solidFill>
          </p:spPr>
        </p:sp>
      </p:grpSp>
      <p:sp>
        <p:nvSpPr>
          <p:cNvPr id="6" name="TextBox 6"/>
          <p:cNvSpPr txBox="1"/>
          <p:nvPr/>
        </p:nvSpPr>
        <p:spPr>
          <a:xfrm>
            <a:off x="2638931" y="3232279"/>
            <a:ext cx="11820813" cy="860552"/>
          </a:xfrm>
          <a:prstGeom prst="rect">
            <a:avLst/>
          </a:prstGeom>
        </p:spPr>
        <p:txBody>
          <a:bodyPr lIns="0" tIns="0" rIns="0" bIns="0" rtlCol="0" anchor="t">
            <a:spAutoFit/>
          </a:bodyPr>
          <a:lstStyle/>
          <a:p>
            <a:pPr algn="l">
              <a:lnSpc>
                <a:spcPts val="6834"/>
              </a:lnSpc>
            </a:pPr>
            <a:r>
              <a:rPr lang="en-US" sz="5467" spc="-163">
                <a:solidFill>
                  <a:srgbClr val="2C3F42"/>
                </a:solidFill>
                <a:latin typeface="Bitter"/>
              </a:rPr>
              <a:t>Key Elements of Lean System</a:t>
            </a:r>
          </a:p>
        </p:txBody>
      </p:sp>
      <p:sp>
        <p:nvSpPr>
          <p:cNvPr id="7" name="TextBox 7"/>
          <p:cNvSpPr txBox="1"/>
          <p:nvPr/>
        </p:nvSpPr>
        <p:spPr>
          <a:xfrm>
            <a:off x="2638931" y="4804052"/>
            <a:ext cx="3288982" cy="458851"/>
          </a:xfrm>
          <a:prstGeom prst="rect">
            <a:avLst/>
          </a:prstGeom>
        </p:spPr>
        <p:txBody>
          <a:bodyPr lIns="0" tIns="0" rIns="0" bIns="0" rtlCol="0" anchor="t">
            <a:spAutoFit/>
          </a:bodyPr>
          <a:lstStyle/>
          <a:p>
            <a:pPr algn="l">
              <a:lnSpc>
                <a:spcPts val="3417"/>
              </a:lnSpc>
            </a:pPr>
            <a:r>
              <a:rPr lang="en-US" sz="2733" spc="-82">
                <a:solidFill>
                  <a:srgbClr val="2C3F42"/>
                </a:solidFill>
                <a:latin typeface="Bitter Bold"/>
              </a:rPr>
              <a:t> Empowerment</a:t>
            </a:r>
          </a:p>
        </p:txBody>
      </p:sp>
      <p:sp>
        <p:nvSpPr>
          <p:cNvPr id="8" name="TextBox 8"/>
          <p:cNvSpPr txBox="1"/>
          <p:nvPr/>
        </p:nvSpPr>
        <p:spPr>
          <a:xfrm>
            <a:off x="2638931" y="5458599"/>
            <a:ext cx="3762554" cy="3032403"/>
          </a:xfrm>
          <a:prstGeom prst="rect">
            <a:avLst/>
          </a:prstGeom>
        </p:spPr>
        <p:txBody>
          <a:bodyPr lIns="0" tIns="0" rIns="0" bIns="0" rtlCol="0" anchor="t">
            <a:spAutoFit/>
          </a:bodyPr>
          <a:lstStyle/>
          <a:p>
            <a:pPr algn="l">
              <a:lnSpc>
                <a:spcPts val="3497"/>
              </a:lnSpc>
            </a:pPr>
            <a:r>
              <a:rPr lang="en-US" sz="2187" spc="-43">
                <a:solidFill>
                  <a:srgbClr val="2C3F42"/>
                </a:solidFill>
                <a:latin typeface="Open Sans"/>
              </a:rPr>
              <a:t>Engage employees at all levels in the improvement process.</a:t>
            </a:r>
          </a:p>
          <a:p>
            <a:pPr algn="l">
              <a:lnSpc>
                <a:spcPts val="3498"/>
              </a:lnSpc>
            </a:pPr>
            <a:r>
              <a:rPr lang="en-US" sz="2187" spc="-43">
                <a:solidFill>
                  <a:srgbClr val="2C3F42"/>
                </a:solidFill>
                <a:latin typeface="Open Sans"/>
              </a:rPr>
              <a:t>Empower employees to take ownership of their work and contribute to organizational success.</a:t>
            </a:r>
          </a:p>
          <a:p>
            <a:pPr algn="l">
              <a:lnSpc>
                <a:spcPts val="3497"/>
              </a:lnSpc>
            </a:pPr>
            <a:endParaRPr lang="en-US" sz="2187" spc="-43">
              <a:solidFill>
                <a:srgbClr val="2C3F42"/>
              </a:solidFill>
              <a:latin typeface="Open Sans"/>
            </a:endParaRPr>
          </a:p>
        </p:txBody>
      </p:sp>
      <p:sp>
        <p:nvSpPr>
          <p:cNvPr id="9" name="TextBox 9"/>
          <p:cNvSpPr txBox="1"/>
          <p:nvPr/>
        </p:nvSpPr>
        <p:spPr>
          <a:xfrm>
            <a:off x="7271356" y="4804052"/>
            <a:ext cx="3288982" cy="458851"/>
          </a:xfrm>
          <a:prstGeom prst="rect">
            <a:avLst/>
          </a:prstGeom>
        </p:spPr>
        <p:txBody>
          <a:bodyPr lIns="0" tIns="0" rIns="0" bIns="0" rtlCol="0" anchor="t">
            <a:spAutoFit/>
          </a:bodyPr>
          <a:lstStyle/>
          <a:p>
            <a:pPr algn="l">
              <a:lnSpc>
                <a:spcPts val="3417"/>
              </a:lnSpc>
            </a:pPr>
            <a:r>
              <a:rPr lang="en-US" sz="2733" spc="-82">
                <a:solidFill>
                  <a:srgbClr val="2C3F42"/>
                </a:solidFill>
                <a:latin typeface="Bitter Bold"/>
              </a:rPr>
              <a:t>Standardized Work</a:t>
            </a:r>
          </a:p>
        </p:txBody>
      </p:sp>
      <p:sp>
        <p:nvSpPr>
          <p:cNvPr id="10" name="TextBox 10"/>
          <p:cNvSpPr txBox="1"/>
          <p:nvPr/>
        </p:nvSpPr>
        <p:spPr>
          <a:xfrm>
            <a:off x="7271355" y="5458599"/>
            <a:ext cx="3762554" cy="2594193"/>
          </a:xfrm>
          <a:prstGeom prst="rect">
            <a:avLst/>
          </a:prstGeom>
        </p:spPr>
        <p:txBody>
          <a:bodyPr lIns="0" tIns="0" rIns="0" bIns="0" rtlCol="0" anchor="t">
            <a:spAutoFit/>
          </a:bodyPr>
          <a:lstStyle/>
          <a:p>
            <a:pPr algn="l">
              <a:lnSpc>
                <a:spcPts val="3497"/>
              </a:lnSpc>
            </a:pPr>
            <a:r>
              <a:rPr lang="en-US" sz="2187" spc="-43">
                <a:solidFill>
                  <a:srgbClr val="2C3F42"/>
                </a:solidFill>
                <a:latin typeface="Open Sans"/>
              </a:rPr>
              <a:t>Establishing consistent processes and procedures to ensure quality and efficiency.</a:t>
            </a:r>
          </a:p>
          <a:p>
            <a:pPr algn="just">
              <a:lnSpc>
                <a:spcPts val="3497"/>
              </a:lnSpc>
            </a:pPr>
            <a:r>
              <a:rPr lang="en-US" sz="2187" spc="-43">
                <a:solidFill>
                  <a:srgbClr val="2C3F42"/>
                </a:solidFill>
                <a:latin typeface="Open Sans"/>
              </a:rPr>
              <a:t>Ensure consistency and quality in all operations.</a:t>
            </a:r>
          </a:p>
          <a:p>
            <a:pPr algn="just">
              <a:lnSpc>
                <a:spcPts val="3498"/>
              </a:lnSpc>
            </a:pPr>
            <a:endParaRPr lang="en-US" sz="2187" spc="-43">
              <a:solidFill>
                <a:srgbClr val="2C3F42"/>
              </a:solidFill>
              <a:latin typeface="Open Sans"/>
            </a:endParaRPr>
          </a:p>
        </p:txBody>
      </p:sp>
      <p:sp>
        <p:nvSpPr>
          <p:cNvPr id="11" name="TextBox 11"/>
          <p:cNvSpPr txBox="1"/>
          <p:nvPr/>
        </p:nvSpPr>
        <p:spPr>
          <a:xfrm>
            <a:off x="11903780" y="4904549"/>
            <a:ext cx="3288982" cy="458851"/>
          </a:xfrm>
          <a:prstGeom prst="rect">
            <a:avLst/>
          </a:prstGeom>
        </p:spPr>
        <p:txBody>
          <a:bodyPr lIns="0" tIns="0" rIns="0" bIns="0" rtlCol="0" anchor="t">
            <a:spAutoFit/>
          </a:bodyPr>
          <a:lstStyle/>
          <a:p>
            <a:pPr algn="l">
              <a:lnSpc>
                <a:spcPts val="3417"/>
              </a:lnSpc>
            </a:pPr>
            <a:r>
              <a:rPr lang="en-US" sz="2733" spc="-82">
                <a:solidFill>
                  <a:srgbClr val="2C3F42"/>
                </a:solidFill>
                <a:latin typeface="Bitter Bold"/>
              </a:rPr>
              <a:t>Visual Management</a:t>
            </a:r>
          </a:p>
        </p:txBody>
      </p:sp>
      <p:sp>
        <p:nvSpPr>
          <p:cNvPr id="12" name="TextBox 12"/>
          <p:cNvSpPr txBox="1"/>
          <p:nvPr/>
        </p:nvSpPr>
        <p:spPr>
          <a:xfrm>
            <a:off x="11903780" y="5458599"/>
            <a:ext cx="3762554" cy="1317516"/>
          </a:xfrm>
          <a:prstGeom prst="rect">
            <a:avLst/>
          </a:prstGeom>
        </p:spPr>
        <p:txBody>
          <a:bodyPr lIns="0" tIns="0" rIns="0" bIns="0" rtlCol="0" anchor="t">
            <a:spAutoFit/>
          </a:bodyPr>
          <a:lstStyle/>
          <a:p>
            <a:pPr algn="l">
              <a:lnSpc>
                <a:spcPts val="3498"/>
              </a:lnSpc>
            </a:pPr>
            <a:r>
              <a:rPr lang="en-US" sz="2187" spc="-43">
                <a:solidFill>
                  <a:srgbClr val="2C3F42"/>
                </a:solidFill>
                <a:latin typeface="Open Sans"/>
              </a:rPr>
              <a:t>Using visual cues and displays to provide transparency and control over operations.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1363</Words>
  <Application>Microsoft Office PowerPoint</Application>
  <PresentationFormat>Custom</PresentationFormat>
  <Paragraphs>160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Bitter Bold</vt:lpstr>
      <vt:lpstr>Open Sans</vt:lpstr>
      <vt:lpstr>Open Sans Bold</vt:lpstr>
      <vt:lpstr>Calibri</vt:lpstr>
      <vt:lpstr>Bitter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presentation on Lean System in Industrial and Operations Management. Today, we'll delve into the fundamental principles and practical applications of Lean methodologies in optimizing industrial processes. Lean is a transformative business</dc:title>
  <cp:lastModifiedBy>USER</cp:lastModifiedBy>
  <cp:revision>2</cp:revision>
  <dcterms:created xsi:type="dcterms:W3CDTF">2006-08-16T00:00:00Z</dcterms:created>
  <dcterms:modified xsi:type="dcterms:W3CDTF">2024-05-14T17:06:22Z</dcterms:modified>
  <dc:identifier>DAGFNEeyVgU</dc:identifier>
</cp:coreProperties>
</file>